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60" r:id="rId5"/>
    <p:sldId id="263" r:id="rId6"/>
    <p:sldId id="266"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A06A40-CE3D-4DAF-D9E7-1349C35E5A28}" v="8" dt="2025-02-18T21:56:01.2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56"/>
    <p:restoredTop sz="92736" autoAdjust="0"/>
  </p:normalViewPr>
  <p:slideViewPr>
    <p:cSldViewPr snapToGrid="0">
      <p:cViewPr varScale="1">
        <p:scale>
          <a:sx n="76" d="100"/>
          <a:sy n="76" d="100"/>
        </p:scale>
        <p:origin x="107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pporah Hamilton" userId="S::shamilton@costar.com::e6b6a4f6-1834-452e-b65d-c6dc8ece73a2" providerId="AD" clId="Web-{A3A06A40-CE3D-4DAF-D9E7-1349C35E5A28}"/>
    <pc:docChg chg="modSld">
      <pc:chgData name="Sapporah Hamilton" userId="S::shamilton@costar.com::e6b6a4f6-1834-452e-b65d-c6dc8ece73a2" providerId="AD" clId="Web-{A3A06A40-CE3D-4DAF-D9E7-1349C35E5A28}" dt="2025-02-18T21:56:00.753" v="4"/>
      <pc:docMkLst>
        <pc:docMk/>
      </pc:docMkLst>
      <pc:sldChg chg="modSp">
        <pc:chgData name="Sapporah Hamilton" userId="S::shamilton@costar.com::e6b6a4f6-1834-452e-b65d-c6dc8ece73a2" providerId="AD" clId="Web-{A3A06A40-CE3D-4DAF-D9E7-1349C35E5A28}" dt="2025-02-18T21:56:00.753" v="4"/>
        <pc:sldMkLst>
          <pc:docMk/>
          <pc:sldMk cId="1873892365" sldId="265"/>
        </pc:sldMkLst>
        <pc:picChg chg="mod">
          <ac:chgData name="Sapporah Hamilton" userId="S::shamilton@costar.com::e6b6a4f6-1834-452e-b65d-c6dc8ece73a2" providerId="AD" clId="Web-{A3A06A40-CE3D-4DAF-D9E7-1349C35E5A28}" dt="2025-02-18T21:56:00.753" v="4"/>
          <ac:picMkLst>
            <pc:docMk/>
            <pc:sldMk cId="1873892365" sldId="265"/>
            <ac:picMk id="2" creationId="{64EE818C-BA40-D372-8DE7-03F15F537854}"/>
          </ac:picMkLst>
        </pc:picChg>
      </pc:sldChg>
      <pc:sldChg chg="modSp">
        <pc:chgData name="Sapporah Hamilton" userId="S::shamilton@costar.com::e6b6a4f6-1834-452e-b65d-c6dc8ece73a2" providerId="AD" clId="Web-{A3A06A40-CE3D-4DAF-D9E7-1349C35E5A28}" dt="2025-02-18T21:51:02.099" v="3"/>
        <pc:sldMkLst>
          <pc:docMk/>
          <pc:sldMk cId="2989317243" sldId="266"/>
        </pc:sldMkLst>
        <pc:picChg chg="mod">
          <ac:chgData name="Sapporah Hamilton" userId="S::shamilton@costar.com::e6b6a4f6-1834-452e-b65d-c6dc8ece73a2" providerId="AD" clId="Web-{A3A06A40-CE3D-4DAF-D9E7-1349C35E5A28}" dt="2025-02-18T21:51:02.099" v="3"/>
          <ac:picMkLst>
            <pc:docMk/>
            <pc:sldMk cId="2989317243" sldId="266"/>
            <ac:picMk id="2" creationId="{CFA92F5F-A028-EDF3-4F4D-15A4BB371B9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2</a:t>
            </a:fld>
            <a:endParaRPr lang="en-US"/>
          </a:p>
        </p:txBody>
      </p:sp>
    </p:spTree>
    <p:extLst>
      <p:ext uri="{BB962C8B-B14F-4D97-AF65-F5344CB8AC3E}">
        <p14:creationId xmlns:p14="http://schemas.microsoft.com/office/powerpoint/2010/main" val="53762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3</a:t>
            </a:fld>
            <a:endParaRPr lang="en-US"/>
          </a:p>
        </p:txBody>
      </p:sp>
    </p:spTree>
    <p:extLst>
      <p:ext uri="{BB962C8B-B14F-4D97-AF65-F5344CB8AC3E}">
        <p14:creationId xmlns:p14="http://schemas.microsoft.com/office/powerpoint/2010/main" val="201179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4</a:t>
            </a:fld>
            <a:endParaRPr lang="en-US"/>
          </a:p>
        </p:txBody>
      </p:sp>
    </p:spTree>
    <p:extLst>
      <p:ext uri="{BB962C8B-B14F-4D97-AF65-F5344CB8AC3E}">
        <p14:creationId xmlns:p14="http://schemas.microsoft.com/office/powerpoint/2010/main" val="53036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872A219-0E93-604C-8EFA-21FDB6DFAA88}"/>
              </a:ext>
            </a:extLst>
          </p:cNvPr>
          <p:cNvSpPr>
            <a:spLocks noGrp="1"/>
          </p:cNvSpPr>
          <p:nvPr>
            <p:ph type="body" sz="quarter" idx="11" hasCustomPrompt="1"/>
          </p:nvPr>
        </p:nvSpPr>
        <p:spPr>
          <a:xfrm>
            <a:off x="461379" y="3733875"/>
            <a:ext cx="4974597" cy="1389062"/>
          </a:xfrm>
          <a:prstGeom prst="rect">
            <a:avLst/>
          </a:prstGeom>
        </p:spPr>
        <p:txBody>
          <a:bodyPr bIns="0"/>
          <a:lstStyle>
            <a:lvl1pPr marL="0" indent="0">
              <a:buNone/>
              <a:defRPr sz="40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7" name="Text Placeholder 16">
            <a:extLst>
              <a:ext uri="{FF2B5EF4-FFF2-40B4-BE49-F238E27FC236}">
                <a16:creationId xmlns:a16="http://schemas.microsoft.com/office/drawing/2014/main" id="{88800DF8-32F9-254E-8A7F-F608DED9334C}"/>
              </a:ext>
            </a:extLst>
          </p:cNvPr>
          <p:cNvSpPr>
            <a:spLocks noGrp="1"/>
          </p:cNvSpPr>
          <p:nvPr>
            <p:ph type="body" sz="quarter" idx="12" hasCustomPrompt="1"/>
          </p:nvPr>
        </p:nvSpPr>
        <p:spPr>
          <a:xfrm>
            <a:off x="461473" y="5414963"/>
            <a:ext cx="4433887" cy="63976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stStyle>
          <a:p>
            <a:pPr lvl="0"/>
            <a:r>
              <a:rPr lang="en-US"/>
              <a:t>Insert Sub-title</a:t>
            </a:r>
          </a:p>
        </p:txBody>
      </p:sp>
      <p:sp>
        <p:nvSpPr>
          <p:cNvPr id="18" name="Rectangle 17">
            <a:extLst>
              <a:ext uri="{FF2B5EF4-FFF2-40B4-BE49-F238E27FC236}">
                <a16:creationId xmlns:a16="http://schemas.microsoft.com/office/drawing/2014/main" id="{EEF1E4D4-761D-A847-842F-1BD997608A0D}"/>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icture Placeholder 28">
            <a:extLst>
              <a:ext uri="{FF2B5EF4-FFF2-40B4-BE49-F238E27FC236}">
                <a16:creationId xmlns:a16="http://schemas.microsoft.com/office/drawing/2014/main" id="{34D479AF-2A5F-D741-ACCF-3C9A8EF39B48}"/>
              </a:ext>
            </a:extLst>
          </p:cNvPr>
          <p:cNvSpPr>
            <a:spLocks noGrp="1"/>
          </p:cNvSpPr>
          <p:nvPr>
            <p:ph type="pic" sz="quarter" idx="13"/>
          </p:nvPr>
        </p:nvSpPr>
        <p:spPr>
          <a:xfrm>
            <a:off x="4952916" y="-1"/>
            <a:ext cx="7239084" cy="6858001"/>
          </a:xfrm>
          <a:custGeom>
            <a:avLst/>
            <a:gdLst>
              <a:gd name="connsiteX0" fmla="*/ 3412270 w 7239084"/>
              <a:gd name="connsiteY0" fmla="*/ 4471029 h 6858001"/>
              <a:gd name="connsiteX1" fmla="*/ 3509056 w 7239084"/>
              <a:gd name="connsiteY1" fmla="*/ 4487359 h 6858001"/>
              <a:gd name="connsiteX2" fmla="*/ 3562949 w 7239084"/>
              <a:gd name="connsiteY2" fmla="*/ 4526927 h 6858001"/>
              <a:gd name="connsiteX3" fmla="*/ 3581924 w 7239084"/>
              <a:gd name="connsiteY3" fmla="*/ 4551694 h 6858001"/>
              <a:gd name="connsiteX4" fmla="*/ 3584208 w 7239084"/>
              <a:gd name="connsiteY4" fmla="*/ 4552546 h 6858001"/>
              <a:gd name="connsiteX5" fmla="*/ 5377746 w 7239084"/>
              <a:gd name="connsiteY5" fmla="*/ 6812286 h 6858001"/>
              <a:gd name="connsiteX6" fmla="*/ 5377464 w 7239084"/>
              <a:gd name="connsiteY6" fmla="*/ 6812879 h 6858001"/>
              <a:gd name="connsiteX7" fmla="*/ 5381778 w 7239084"/>
              <a:gd name="connsiteY7" fmla="*/ 6816142 h 6858001"/>
              <a:gd name="connsiteX8" fmla="*/ 5392355 w 7239084"/>
              <a:gd name="connsiteY8" fmla="*/ 6839155 h 6858001"/>
              <a:gd name="connsiteX9" fmla="*/ 5389458 w 7239084"/>
              <a:gd name="connsiteY9" fmla="*/ 6858001 h 6858001"/>
              <a:gd name="connsiteX10" fmla="*/ 2305051 w 7239084"/>
              <a:gd name="connsiteY10" fmla="*/ 6858001 h 6858001"/>
              <a:gd name="connsiteX11" fmla="*/ 2282986 w 7239084"/>
              <a:gd name="connsiteY11" fmla="*/ 6831860 h 6858001"/>
              <a:gd name="connsiteX12" fmla="*/ 2269271 w 7239084"/>
              <a:gd name="connsiteY12" fmla="*/ 6804592 h 6858001"/>
              <a:gd name="connsiteX13" fmla="*/ 2266993 w 7239084"/>
              <a:gd name="connsiteY13" fmla="*/ 6803239 h 6858001"/>
              <a:gd name="connsiteX14" fmla="*/ 1664696 w 7239084"/>
              <a:gd name="connsiteY14" fmla="*/ 5161057 h 6858001"/>
              <a:gd name="connsiteX15" fmla="*/ 1665950 w 7239084"/>
              <a:gd name="connsiteY15" fmla="*/ 5158436 h 6858001"/>
              <a:gd name="connsiteX16" fmla="*/ 1664830 w 7239084"/>
              <a:gd name="connsiteY16" fmla="*/ 5156508 h 6858001"/>
              <a:gd name="connsiteX17" fmla="*/ 1668672 w 7239084"/>
              <a:gd name="connsiteY17" fmla="*/ 5089183 h 6858001"/>
              <a:gd name="connsiteX18" fmla="*/ 1669599 w 7239084"/>
              <a:gd name="connsiteY18" fmla="*/ 5087944 h 6858001"/>
              <a:gd name="connsiteX19" fmla="*/ 1669981 w 7239084"/>
              <a:gd name="connsiteY19" fmla="*/ 5086444 h 6858001"/>
              <a:gd name="connsiteX20" fmla="*/ 1719986 w 7239084"/>
              <a:gd name="connsiteY20" fmla="*/ 5041200 h 6858001"/>
              <a:gd name="connsiteX21" fmla="*/ 1722191 w 7239084"/>
              <a:gd name="connsiteY21" fmla="*/ 5040862 h 6858001"/>
              <a:gd name="connsiteX22" fmla="*/ 1723445 w 7239084"/>
              <a:gd name="connsiteY22" fmla="*/ 5038239 h 6858001"/>
              <a:gd name="connsiteX23" fmla="*/ 3379951 w 7239084"/>
              <a:gd name="connsiteY23" fmla="*/ 4476541 h 6858001"/>
              <a:gd name="connsiteX24" fmla="*/ 3382435 w 7239084"/>
              <a:gd name="connsiteY24" fmla="*/ 4477465 h 6858001"/>
              <a:gd name="connsiteX25" fmla="*/ 7239084 w 7239084"/>
              <a:gd name="connsiteY25" fmla="*/ 3440100 h 6858001"/>
              <a:gd name="connsiteX26" fmla="*/ 7239084 w 7239084"/>
              <a:gd name="connsiteY26" fmla="*/ 6040104 h 6858001"/>
              <a:gd name="connsiteX27" fmla="*/ 7213346 w 7239084"/>
              <a:gd name="connsiteY27" fmla="*/ 6050620 h 6858001"/>
              <a:gd name="connsiteX28" fmla="*/ 7183183 w 7239084"/>
              <a:gd name="connsiteY28" fmla="*/ 6055270 h 6858001"/>
              <a:gd name="connsiteX29" fmla="*/ 7181192 w 7239084"/>
              <a:gd name="connsiteY29" fmla="*/ 6057020 h 6858001"/>
              <a:gd name="connsiteX30" fmla="*/ 5433332 w 7239084"/>
              <a:gd name="connsiteY30" fmla="*/ 6124204 h 6858001"/>
              <a:gd name="connsiteX31" fmla="*/ 5431226 w 7239084"/>
              <a:gd name="connsiteY31" fmla="*/ 6122203 h 6858001"/>
              <a:gd name="connsiteX32" fmla="*/ 5429046 w 7239084"/>
              <a:gd name="connsiteY32" fmla="*/ 6122676 h 6858001"/>
              <a:gd name="connsiteX33" fmla="*/ 5366178 w 7239084"/>
              <a:gd name="connsiteY33" fmla="*/ 6098283 h 6858001"/>
              <a:gd name="connsiteX34" fmla="*/ 5365286 w 7239084"/>
              <a:gd name="connsiteY34" fmla="*/ 6097019 h 6858001"/>
              <a:gd name="connsiteX35" fmla="*/ 5363976 w 7239084"/>
              <a:gd name="connsiteY35" fmla="*/ 6096194 h 6858001"/>
              <a:gd name="connsiteX36" fmla="*/ 5336334 w 7239084"/>
              <a:gd name="connsiteY36" fmla="*/ 6034683 h 6858001"/>
              <a:gd name="connsiteX37" fmla="*/ 5336691 w 7239084"/>
              <a:gd name="connsiteY37" fmla="*/ 6032482 h 6858001"/>
              <a:gd name="connsiteX38" fmla="*/ 5334582 w 7239084"/>
              <a:gd name="connsiteY38" fmla="*/ 6030481 h 6858001"/>
              <a:gd name="connsiteX39" fmla="*/ 5310434 w 7239084"/>
              <a:gd name="connsiteY39" fmla="*/ 4281500 h 6858001"/>
              <a:gd name="connsiteX40" fmla="*/ 5312079 w 7239084"/>
              <a:gd name="connsiteY40" fmla="*/ 4279422 h 6858001"/>
              <a:gd name="connsiteX41" fmla="*/ 5315146 w 7239084"/>
              <a:gd name="connsiteY41" fmla="*/ 4249054 h 6858001"/>
              <a:gd name="connsiteX42" fmla="*/ 5360494 w 7239084"/>
              <a:gd name="connsiteY42" fmla="*/ 4162003 h 6858001"/>
              <a:gd name="connsiteX43" fmla="*/ 5414740 w 7239084"/>
              <a:gd name="connsiteY43" fmla="*/ 4122919 h 6858001"/>
              <a:gd name="connsiteX44" fmla="*/ 5444148 w 7239084"/>
              <a:gd name="connsiteY44" fmla="*/ 4112495 h 6858001"/>
              <a:gd name="connsiteX45" fmla="*/ 5445662 w 7239084"/>
              <a:gd name="connsiteY45" fmla="*/ 4110585 h 6858001"/>
              <a:gd name="connsiteX46" fmla="*/ 1506824 w 7239084"/>
              <a:gd name="connsiteY46" fmla="*/ 1184050 h 6858001"/>
              <a:gd name="connsiteX47" fmla="*/ 1508288 w 7239084"/>
              <a:gd name="connsiteY47" fmla="*/ 1184547 h 6858001"/>
              <a:gd name="connsiteX48" fmla="*/ 1509832 w 7239084"/>
              <a:gd name="connsiteY48" fmla="*/ 1184445 h 6858001"/>
              <a:gd name="connsiteX49" fmla="*/ 1568356 w 7239084"/>
              <a:gd name="connsiteY49" fmla="*/ 1217950 h 6858001"/>
              <a:gd name="connsiteX50" fmla="*/ 1569362 w 7239084"/>
              <a:gd name="connsiteY50" fmla="*/ 1219940 h 6858001"/>
              <a:gd name="connsiteX51" fmla="*/ 1572244 w 7239084"/>
              <a:gd name="connsiteY51" fmla="*/ 1220319 h 6858001"/>
              <a:gd name="connsiteX52" fmla="*/ 2620075 w 7239084"/>
              <a:gd name="connsiteY52" fmla="*/ 2620879 h 6858001"/>
              <a:gd name="connsiteX53" fmla="*/ 2619965 w 7239084"/>
              <a:gd name="connsiteY53" fmla="*/ 2623528 h 6858001"/>
              <a:gd name="connsiteX54" fmla="*/ 2635340 w 7239084"/>
              <a:gd name="connsiteY54" fmla="*/ 2649895 h 6858001"/>
              <a:gd name="connsiteX55" fmla="*/ 2649837 w 7239084"/>
              <a:gd name="connsiteY55" fmla="*/ 2746973 h 6858001"/>
              <a:gd name="connsiteX56" fmla="*/ 2628939 w 7239084"/>
              <a:gd name="connsiteY56" fmla="*/ 2810481 h 6858001"/>
              <a:gd name="connsiteX57" fmla="*/ 2611278 w 7239084"/>
              <a:gd name="connsiteY57" fmla="*/ 2836202 h 6858001"/>
              <a:gd name="connsiteX58" fmla="*/ 2611177 w 7239084"/>
              <a:gd name="connsiteY58" fmla="*/ 2838637 h 6858001"/>
              <a:gd name="connsiteX59" fmla="*/ 1019248 w 7239084"/>
              <a:gd name="connsiteY59" fmla="*/ 5244666 h 6858001"/>
              <a:gd name="connsiteX60" fmla="*/ 1018595 w 7239084"/>
              <a:gd name="connsiteY60" fmla="*/ 5244580 h 6858001"/>
              <a:gd name="connsiteX61" fmla="*/ 1016834 w 7239084"/>
              <a:gd name="connsiteY61" fmla="*/ 5249693 h 6858001"/>
              <a:gd name="connsiteX62" fmla="*/ 972470 w 7239084"/>
              <a:gd name="connsiteY62" fmla="*/ 5271122 h 6858001"/>
              <a:gd name="connsiteX63" fmla="*/ 970895 w 7239084"/>
              <a:gd name="connsiteY63" fmla="*/ 5270411 h 6858001"/>
              <a:gd name="connsiteX64" fmla="*/ 969190 w 7239084"/>
              <a:gd name="connsiteY64" fmla="*/ 5270690 h 6858001"/>
              <a:gd name="connsiteX65" fmla="*/ 931876 w 7239084"/>
              <a:gd name="connsiteY65" fmla="*/ 5238520 h 6858001"/>
              <a:gd name="connsiteX66" fmla="*/ 931498 w 7239084"/>
              <a:gd name="connsiteY66" fmla="*/ 5233124 h 6858001"/>
              <a:gd name="connsiteX67" fmla="*/ 930846 w 7239084"/>
              <a:gd name="connsiteY67" fmla="*/ 5233039 h 6858001"/>
              <a:gd name="connsiteX68" fmla="*/ 15196 w 7239084"/>
              <a:gd name="connsiteY68" fmla="*/ 2497201 h 6858001"/>
              <a:gd name="connsiteX69" fmla="*/ 15734 w 7239084"/>
              <a:gd name="connsiteY69" fmla="*/ 2494824 h 6858001"/>
              <a:gd name="connsiteX70" fmla="*/ 5323 w 7239084"/>
              <a:gd name="connsiteY70" fmla="*/ 2465411 h 6858001"/>
              <a:gd name="connsiteX71" fmla="*/ 1556 w 7239084"/>
              <a:gd name="connsiteY71" fmla="*/ 2398657 h 6858001"/>
              <a:gd name="connsiteX72" fmla="*/ 40664 w 7239084"/>
              <a:gd name="connsiteY72" fmla="*/ 2308629 h 6858001"/>
              <a:gd name="connsiteX73" fmla="*/ 62330 w 7239084"/>
              <a:gd name="connsiteY73" fmla="*/ 2287134 h 6858001"/>
              <a:gd name="connsiteX74" fmla="*/ 62910 w 7239084"/>
              <a:gd name="connsiteY74" fmla="*/ 2284548 h 6858001"/>
              <a:gd name="connsiteX75" fmla="*/ 1437261 w 7239084"/>
              <a:gd name="connsiteY75" fmla="*/ 1202565 h 6858001"/>
              <a:gd name="connsiteX76" fmla="*/ 1440142 w 7239084"/>
              <a:gd name="connsiteY76" fmla="*/ 1202944 h 6858001"/>
              <a:gd name="connsiteX77" fmla="*/ 1441627 w 7239084"/>
              <a:gd name="connsiteY77" fmla="*/ 1201282 h 6858001"/>
              <a:gd name="connsiteX78" fmla="*/ 1506824 w 7239084"/>
              <a:gd name="connsiteY78" fmla="*/ 1184050 h 6858001"/>
              <a:gd name="connsiteX79" fmla="*/ 5578487 w 7239084"/>
              <a:gd name="connsiteY79" fmla="*/ 0 h 6858001"/>
              <a:gd name="connsiteX80" fmla="*/ 6777031 w 7239084"/>
              <a:gd name="connsiteY80" fmla="*/ 0 h 6858001"/>
              <a:gd name="connsiteX81" fmla="*/ 7239084 w 7239084"/>
              <a:gd name="connsiteY81" fmla="*/ 333223 h 6858001"/>
              <a:gd name="connsiteX82" fmla="*/ 7239084 w 7239084"/>
              <a:gd name="connsiteY82" fmla="*/ 2768309 h 6858001"/>
              <a:gd name="connsiteX83" fmla="*/ 5780250 w 7239084"/>
              <a:gd name="connsiteY83" fmla="*/ 2308312 h 6858001"/>
              <a:gd name="connsiteX84" fmla="*/ 5778792 w 7239084"/>
              <a:gd name="connsiteY84" fmla="*/ 2306097 h 6858001"/>
              <a:gd name="connsiteX85" fmla="*/ 5750923 w 7239084"/>
              <a:gd name="connsiteY85" fmla="*/ 2293656 h 6858001"/>
              <a:gd name="connsiteX86" fmla="*/ 5682504 w 7239084"/>
              <a:gd name="connsiteY86" fmla="*/ 2223277 h 6858001"/>
              <a:gd name="connsiteX87" fmla="*/ 5662420 w 7239084"/>
              <a:gd name="connsiteY87" fmla="*/ 2159505 h 6858001"/>
              <a:gd name="connsiteX88" fmla="*/ 5661753 w 7239084"/>
              <a:gd name="connsiteY88" fmla="*/ 2128312 h 6858001"/>
              <a:gd name="connsiteX89" fmla="*/ 5660414 w 7239084"/>
              <a:gd name="connsiteY89" fmla="*/ 2126276 h 6858001"/>
              <a:gd name="connsiteX90" fmla="*/ 1655572 w 7239084"/>
              <a:gd name="connsiteY90" fmla="*/ 0 h 6858001"/>
              <a:gd name="connsiteX91" fmla="*/ 4983773 w 7239084"/>
              <a:gd name="connsiteY91" fmla="*/ 0 h 6858001"/>
              <a:gd name="connsiteX92" fmla="*/ 4054004 w 7239084"/>
              <a:gd name="connsiteY92" fmla="*/ 1273434 h 6858001"/>
              <a:gd name="connsiteX93" fmla="*/ 4051441 w 7239084"/>
              <a:gd name="connsiteY93" fmla="*/ 1274107 h 6858001"/>
              <a:gd name="connsiteX94" fmla="*/ 4030744 w 7239084"/>
              <a:gd name="connsiteY94" fmla="*/ 1296541 h 6858001"/>
              <a:gd name="connsiteX95" fmla="*/ 3942195 w 7239084"/>
              <a:gd name="connsiteY95" fmla="*/ 1338887 h 6858001"/>
              <a:gd name="connsiteX96" fmla="*/ 3875349 w 7239084"/>
              <a:gd name="connsiteY96" fmla="*/ 1337543 h 6858001"/>
              <a:gd name="connsiteX97" fmla="*/ 3845578 w 7239084"/>
              <a:gd name="connsiteY97" fmla="*/ 1328208 h 6858001"/>
              <a:gd name="connsiteX98" fmla="*/ 3843222 w 7239084"/>
              <a:gd name="connsiteY98" fmla="*/ 1328826 h 6858001"/>
              <a:gd name="connsiteX99" fmla="*/ 1075981 w 7239084"/>
              <a:gd name="connsiteY99" fmla="*/ 512986 h 6858001"/>
              <a:gd name="connsiteX100" fmla="*/ 1075871 w 7239084"/>
              <a:gd name="connsiteY100" fmla="*/ 512339 h 6858001"/>
              <a:gd name="connsiteX101" fmla="*/ 1070467 w 7239084"/>
              <a:gd name="connsiteY101" fmla="*/ 512154 h 6858001"/>
              <a:gd name="connsiteX102" fmla="*/ 1036964 w 7239084"/>
              <a:gd name="connsiteY102" fmla="*/ 476033 h 6858001"/>
              <a:gd name="connsiteX103" fmla="*/ 1037182 w 7239084"/>
              <a:gd name="connsiteY103" fmla="*/ 474318 h 6858001"/>
              <a:gd name="connsiteX104" fmla="*/ 1036414 w 7239084"/>
              <a:gd name="connsiteY104" fmla="*/ 472770 h 6858001"/>
              <a:gd name="connsiteX105" fmla="*/ 1056218 w 7239084"/>
              <a:gd name="connsiteY105" fmla="*/ 427659 h 6858001"/>
              <a:gd name="connsiteX106" fmla="*/ 1061266 w 7239084"/>
              <a:gd name="connsiteY106" fmla="*/ 425713 h 6858001"/>
              <a:gd name="connsiteX107" fmla="*/ 1061157 w 7239084"/>
              <a:gd name="connsiteY107" fmla="*/ 42506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239084" h="6858001">
                <a:moveTo>
                  <a:pt x="3412270" y="4471029"/>
                </a:moveTo>
                <a:cubicBezTo>
                  <a:pt x="3443932" y="4467255"/>
                  <a:pt x="3477527" y="4472276"/>
                  <a:pt x="3509056" y="4487359"/>
                </a:cubicBezTo>
                <a:cubicBezTo>
                  <a:pt x="3530079" y="4497414"/>
                  <a:pt x="3548193" y="4510990"/>
                  <a:pt x="3562949" y="4526927"/>
                </a:cubicBezTo>
                <a:lnTo>
                  <a:pt x="3581924" y="4551694"/>
                </a:lnTo>
                <a:lnTo>
                  <a:pt x="3584208" y="4552546"/>
                </a:lnTo>
                <a:lnTo>
                  <a:pt x="5377746" y="6812286"/>
                </a:lnTo>
                <a:lnTo>
                  <a:pt x="5377464" y="6812879"/>
                </a:lnTo>
                <a:lnTo>
                  <a:pt x="5381778" y="6816142"/>
                </a:lnTo>
                <a:cubicBezTo>
                  <a:pt x="5387479" y="6822631"/>
                  <a:pt x="5391129" y="6830660"/>
                  <a:pt x="5392355" y="6839155"/>
                </a:cubicBezTo>
                <a:lnTo>
                  <a:pt x="5389458" y="6858001"/>
                </a:lnTo>
                <a:lnTo>
                  <a:pt x="2305051" y="6858001"/>
                </a:lnTo>
                <a:lnTo>
                  <a:pt x="2282986" y="6831860"/>
                </a:lnTo>
                <a:lnTo>
                  <a:pt x="2269271" y="6804592"/>
                </a:lnTo>
                <a:lnTo>
                  <a:pt x="2266993" y="6803239"/>
                </a:lnTo>
                <a:lnTo>
                  <a:pt x="1664696" y="5161057"/>
                </a:lnTo>
                <a:lnTo>
                  <a:pt x="1665950" y="5158436"/>
                </a:lnTo>
                <a:lnTo>
                  <a:pt x="1664830" y="5156508"/>
                </a:lnTo>
                <a:cubicBezTo>
                  <a:pt x="1657460" y="5135283"/>
                  <a:pt x="1658157" y="5111163"/>
                  <a:pt x="1668672" y="5089183"/>
                </a:cubicBezTo>
                <a:lnTo>
                  <a:pt x="1669599" y="5087944"/>
                </a:lnTo>
                <a:lnTo>
                  <a:pt x="1669981" y="5086444"/>
                </a:lnTo>
                <a:cubicBezTo>
                  <a:pt x="1680496" y="5064463"/>
                  <a:pt x="1698837" y="5048784"/>
                  <a:pt x="1719986" y="5041200"/>
                </a:cubicBezTo>
                <a:lnTo>
                  <a:pt x="1722191" y="5040862"/>
                </a:lnTo>
                <a:lnTo>
                  <a:pt x="1723445" y="5038239"/>
                </a:lnTo>
                <a:lnTo>
                  <a:pt x="3379951" y="4476541"/>
                </a:lnTo>
                <a:lnTo>
                  <a:pt x="3382435" y="4477465"/>
                </a:lnTo>
                <a:close/>
                <a:moveTo>
                  <a:pt x="7239084" y="3440100"/>
                </a:moveTo>
                <a:lnTo>
                  <a:pt x="7239084" y="6040104"/>
                </a:lnTo>
                <a:lnTo>
                  <a:pt x="7213346" y="6050620"/>
                </a:lnTo>
                <a:lnTo>
                  <a:pt x="7183183" y="6055270"/>
                </a:lnTo>
                <a:lnTo>
                  <a:pt x="7181192" y="6057020"/>
                </a:lnTo>
                <a:lnTo>
                  <a:pt x="5433332" y="6124204"/>
                </a:lnTo>
                <a:lnTo>
                  <a:pt x="5431226" y="6122203"/>
                </a:lnTo>
                <a:lnTo>
                  <a:pt x="5429046" y="6122676"/>
                </a:lnTo>
                <a:cubicBezTo>
                  <a:pt x="5406582" y="6123149"/>
                  <a:pt x="5383850" y="6115057"/>
                  <a:pt x="5366178" y="6098283"/>
                </a:cubicBezTo>
                <a:lnTo>
                  <a:pt x="5365286" y="6097019"/>
                </a:lnTo>
                <a:lnTo>
                  <a:pt x="5363976" y="6096194"/>
                </a:lnTo>
                <a:cubicBezTo>
                  <a:pt x="5346302" y="6079418"/>
                  <a:pt x="5337035" y="6057142"/>
                  <a:pt x="5336334" y="6034683"/>
                </a:cubicBezTo>
                <a:lnTo>
                  <a:pt x="5336691" y="6032482"/>
                </a:lnTo>
                <a:lnTo>
                  <a:pt x="5334582" y="6030481"/>
                </a:lnTo>
                <a:lnTo>
                  <a:pt x="5310434" y="4281500"/>
                </a:lnTo>
                <a:lnTo>
                  <a:pt x="5312079" y="4279422"/>
                </a:lnTo>
                <a:lnTo>
                  <a:pt x="5315146" y="4249054"/>
                </a:lnTo>
                <a:cubicBezTo>
                  <a:pt x="5321308" y="4217769"/>
                  <a:pt x="5336434" y="4187354"/>
                  <a:pt x="5360494" y="4162003"/>
                </a:cubicBezTo>
                <a:cubicBezTo>
                  <a:pt x="5376536" y="4145102"/>
                  <a:pt x="5395032" y="4132049"/>
                  <a:pt x="5414740" y="4122919"/>
                </a:cubicBezTo>
                <a:lnTo>
                  <a:pt x="5444148" y="4112495"/>
                </a:lnTo>
                <a:lnTo>
                  <a:pt x="5445662" y="4110585"/>
                </a:lnTo>
                <a:close/>
                <a:moveTo>
                  <a:pt x="1506824" y="1184050"/>
                </a:moveTo>
                <a:lnTo>
                  <a:pt x="1508288" y="1184547"/>
                </a:lnTo>
                <a:lnTo>
                  <a:pt x="1509832" y="1184445"/>
                </a:lnTo>
                <a:cubicBezTo>
                  <a:pt x="1533991" y="1187623"/>
                  <a:pt x="1554586" y="1200195"/>
                  <a:pt x="1568356" y="1217950"/>
                </a:cubicBezTo>
                <a:lnTo>
                  <a:pt x="1569362" y="1219940"/>
                </a:lnTo>
                <a:lnTo>
                  <a:pt x="1572244" y="1220319"/>
                </a:lnTo>
                <a:lnTo>
                  <a:pt x="2620075" y="2620879"/>
                </a:lnTo>
                <a:lnTo>
                  <a:pt x="2619965" y="2623528"/>
                </a:lnTo>
                <a:lnTo>
                  <a:pt x="2635340" y="2649895"/>
                </a:lnTo>
                <a:cubicBezTo>
                  <a:pt x="2648750" y="2678826"/>
                  <a:pt x="2654395" y="2712320"/>
                  <a:pt x="2649837" y="2746973"/>
                </a:cubicBezTo>
                <a:cubicBezTo>
                  <a:pt x="2646799" y="2770075"/>
                  <a:pt x="2639512" y="2791509"/>
                  <a:pt x="2628939" y="2810481"/>
                </a:cubicBezTo>
                <a:lnTo>
                  <a:pt x="2611278" y="2836202"/>
                </a:lnTo>
                <a:lnTo>
                  <a:pt x="2611177" y="2838637"/>
                </a:lnTo>
                <a:lnTo>
                  <a:pt x="1019248" y="5244666"/>
                </a:lnTo>
                <a:lnTo>
                  <a:pt x="1018595" y="5244580"/>
                </a:lnTo>
                <a:lnTo>
                  <a:pt x="1016834" y="5249693"/>
                </a:lnTo>
                <a:cubicBezTo>
                  <a:pt x="1008033" y="5264559"/>
                  <a:pt x="990828" y="5273536"/>
                  <a:pt x="972470" y="5271122"/>
                </a:cubicBezTo>
                <a:lnTo>
                  <a:pt x="970895" y="5270411"/>
                </a:lnTo>
                <a:lnTo>
                  <a:pt x="969190" y="5270690"/>
                </a:lnTo>
                <a:cubicBezTo>
                  <a:pt x="950832" y="5268276"/>
                  <a:pt x="936534" y="5255154"/>
                  <a:pt x="931876" y="5238520"/>
                </a:cubicBezTo>
                <a:lnTo>
                  <a:pt x="931498" y="5233124"/>
                </a:lnTo>
                <a:lnTo>
                  <a:pt x="930846" y="5233039"/>
                </a:lnTo>
                <a:lnTo>
                  <a:pt x="15196" y="2497201"/>
                </a:lnTo>
                <a:lnTo>
                  <a:pt x="15734" y="2494824"/>
                </a:lnTo>
                <a:lnTo>
                  <a:pt x="5323" y="2465411"/>
                </a:lnTo>
                <a:cubicBezTo>
                  <a:pt x="14" y="2444348"/>
                  <a:pt x="-1483" y="2421760"/>
                  <a:pt x="1556" y="2398657"/>
                </a:cubicBezTo>
                <a:cubicBezTo>
                  <a:pt x="6114" y="2364004"/>
                  <a:pt x="20228" y="2333109"/>
                  <a:pt x="40664" y="2308629"/>
                </a:cubicBezTo>
                <a:lnTo>
                  <a:pt x="62330" y="2287134"/>
                </a:lnTo>
                <a:lnTo>
                  <a:pt x="62910" y="2284548"/>
                </a:lnTo>
                <a:lnTo>
                  <a:pt x="1437261" y="1202565"/>
                </a:lnTo>
                <a:lnTo>
                  <a:pt x="1440142" y="1202944"/>
                </a:lnTo>
                <a:lnTo>
                  <a:pt x="1441627" y="1201282"/>
                </a:lnTo>
                <a:cubicBezTo>
                  <a:pt x="1459520" y="1187691"/>
                  <a:pt x="1482665" y="1180873"/>
                  <a:pt x="1506824" y="1184050"/>
                </a:cubicBezTo>
                <a:close/>
                <a:moveTo>
                  <a:pt x="5578487" y="0"/>
                </a:moveTo>
                <a:lnTo>
                  <a:pt x="6777031" y="0"/>
                </a:lnTo>
                <a:lnTo>
                  <a:pt x="7239084" y="333223"/>
                </a:lnTo>
                <a:lnTo>
                  <a:pt x="7239084" y="2768309"/>
                </a:lnTo>
                <a:lnTo>
                  <a:pt x="5780250" y="2308312"/>
                </a:lnTo>
                <a:lnTo>
                  <a:pt x="5778792" y="2306097"/>
                </a:lnTo>
                <a:lnTo>
                  <a:pt x="5750923" y="2293656"/>
                </a:lnTo>
                <a:cubicBezTo>
                  <a:pt x="5723152" y="2277984"/>
                  <a:pt x="5699024" y="2254078"/>
                  <a:pt x="5682504" y="2223277"/>
                </a:cubicBezTo>
                <a:cubicBezTo>
                  <a:pt x="5671492" y="2202740"/>
                  <a:pt x="5664904" y="2181083"/>
                  <a:pt x="5662420" y="2159505"/>
                </a:cubicBezTo>
                <a:lnTo>
                  <a:pt x="5661753" y="2128312"/>
                </a:lnTo>
                <a:lnTo>
                  <a:pt x="5660414" y="2126276"/>
                </a:lnTo>
                <a:close/>
                <a:moveTo>
                  <a:pt x="1655572" y="0"/>
                </a:moveTo>
                <a:lnTo>
                  <a:pt x="4983773" y="0"/>
                </a:lnTo>
                <a:lnTo>
                  <a:pt x="4054004" y="1273434"/>
                </a:lnTo>
                <a:lnTo>
                  <a:pt x="4051441" y="1274107"/>
                </a:lnTo>
                <a:lnTo>
                  <a:pt x="4030744" y="1296541"/>
                </a:lnTo>
                <a:cubicBezTo>
                  <a:pt x="4007021" y="1317848"/>
                  <a:pt x="3976660" y="1333074"/>
                  <a:pt x="3942195" y="1338887"/>
                </a:cubicBezTo>
                <a:cubicBezTo>
                  <a:pt x="3919218" y="1342761"/>
                  <a:pt x="3896592" y="1342082"/>
                  <a:pt x="3875349" y="1337543"/>
                </a:cubicBezTo>
                <a:lnTo>
                  <a:pt x="3845578" y="1328208"/>
                </a:lnTo>
                <a:lnTo>
                  <a:pt x="3843222" y="1328826"/>
                </a:lnTo>
                <a:lnTo>
                  <a:pt x="1075981" y="512986"/>
                </a:lnTo>
                <a:lnTo>
                  <a:pt x="1075871" y="512339"/>
                </a:lnTo>
                <a:lnTo>
                  <a:pt x="1070467" y="512154"/>
                </a:lnTo>
                <a:cubicBezTo>
                  <a:pt x="1053674" y="508102"/>
                  <a:pt x="1040043" y="494290"/>
                  <a:pt x="1036964" y="476033"/>
                </a:cubicBezTo>
                <a:lnTo>
                  <a:pt x="1037182" y="474318"/>
                </a:lnTo>
                <a:lnTo>
                  <a:pt x="1036414" y="472770"/>
                </a:lnTo>
                <a:cubicBezTo>
                  <a:pt x="1033335" y="454511"/>
                  <a:pt x="1041683" y="436992"/>
                  <a:pt x="1056218" y="427659"/>
                </a:cubicBezTo>
                <a:lnTo>
                  <a:pt x="1061266" y="425713"/>
                </a:lnTo>
                <a:lnTo>
                  <a:pt x="1061157" y="425064"/>
                </a:lnTo>
                <a:close/>
              </a:path>
            </a:pathLst>
          </a:custGeom>
        </p:spPr>
        <p:txBody>
          <a:bodyPr wrap="square">
            <a:noAutofit/>
          </a:bodyPr>
          <a:lstStyle/>
          <a:p>
            <a:endParaRPr lang="en-US"/>
          </a:p>
        </p:txBody>
      </p:sp>
      <p:pic>
        <p:nvPicPr>
          <p:cNvPr id="13" name="Picture 12">
            <a:extLst>
              <a:ext uri="{FF2B5EF4-FFF2-40B4-BE49-F238E27FC236}">
                <a16:creationId xmlns:a16="http://schemas.microsoft.com/office/drawing/2014/main" id="{0855F19F-C1FD-604D-9577-45789D1B2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271" y="2742035"/>
            <a:ext cx="3464605" cy="1211592"/>
          </a:xfrm>
          <a:prstGeom prst="rect">
            <a:avLst/>
          </a:prstGeom>
        </p:spPr>
      </p:pic>
    </p:spTree>
    <p:extLst>
      <p:ext uri="{BB962C8B-B14F-4D97-AF65-F5344CB8AC3E}">
        <p14:creationId xmlns:p14="http://schemas.microsoft.com/office/powerpoint/2010/main" val="33668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2/18/2025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6.jpeg"/><Relationship Id="rId4" Type="http://schemas.openxmlformats.org/officeDocument/2006/relationships/hyperlink" Target="https://www.costarpowerbrokers.com/winn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7.jpeg"/><Relationship Id="rId4" Type="http://schemas.openxmlformats.org/officeDocument/2006/relationships/hyperlink" Target="https://www.costarpowerbrokers.com/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EB4B0C23-A9A5-4A5D-8F83-AD07DB531EC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7391"/>
          <a:stretch/>
        </p:blipFill>
        <p:spPr>
          <a:xfrm>
            <a:off x="409670" y="2515515"/>
            <a:ext cx="3083111" cy="1274320"/>
          </a:xfrm>
          <a:prstGeom prst="rect">
            <a:avLst/>
          </a:prstGeom>
        </p:spPr>
      </p:pic>
      <p:sp>
        <p:nvSpPr>
          <p:cNvPr id="2" name="Text Placeholder 1"/>
          <p:cNvSpPr>
            <a:spLocks noGrp="1"/>
          </p:cNvSpPr>
          <p:nvPr>
            <p:ph type="body" sz="quarter" idx="11"/>
          </p:nvPr>
        </p:nvSpPr>
        <p:spPr>
          <a:xfrm>
            <a:off x="461473" y="3852629"/>
            <a:ext cx="5106207" cy="2690412"/>
          </a:xfrm>
        </p:spPr>
        <p:txBody>
          <a:bodyPr vert="horz" lIns="91440" tIns="45720" rIns="91440" bIns="0" rtlCol="0" anchor="t">
            <a:normAutofit fontScale="92500" lnSpcReduction="20000"/>
          </a:bodyPr>
          <a:lstStyle/>
          <a:p>
            <a:r>
              <a:rPr lang="en-US" dirty="0">
                <a:latin typeface="CoStar Brown"/>
                <a:cs typeface="Arial"/>
              </a:rPr>
              <a:t>Prix CoStar 2024</a:t>
            </a:r>
            <a:br>
              <a:rPr lang="en-US" dirty="0">
                <a:latin typeface="CoStar Brown"/>
                <a:cs typeface="Arial"/>
              </a:rPr>
            </a:br>
            <a:br>
              <a:rPr lang="en-US" dirty="0">
                <a:latin typeface="CoStar Brown"/>
                <a:cs typeface="Arial"/>
              </a:rPr>
            </a:br>
            <a:r>
              <a:rPr lang="fr-FR" dirty="0">
                <a:latin typeface="CoStar Brown"/>
                <a:cs typeface="Arial"/>
              </a:rPr>
              <a:t>Boîte à outils pour les médias sociaux des lauréats</a:t>
            </a:r>
            <a:br>
              <a:rPr lang="en-US" dirty="0">
                <a:latin typeface="CoStar Brown"/>
                <a:cs typeface="Arial"/>
              </a:rPr>
            </a:br>
            <a:endParaRPr lang="en-US" dirty="0">
              <a:latin typeface="CoStar Brown"/>
              <a:cs typeface="Arial"/>
            </a:endParaRP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5236550" y="-1"/>
            <a:ext cx="6955450" cy="6858001"/>
          </a:xfrm>
        </p:spPr>
      </p:pic>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6" name="Title 1">
            <a:extLst>
              <a:ext uri="{FF2B5EF4-FFF2-40B4-BE49-F238E27FC236}">
                <a16:creationId xmlns:a16="http://schemas.microsoft.com/office/drawing/2014/main" id="{FF1A249B-DC16-914B-81F5-EB7C0A35BEFA}"/>
              </a:ext>
            </a:extLst>
          </p:cNvPr>
          <p:cNvSpPr txBox="1">
            <a:spLocks/>
          </p:cNvSpPr>
          <p:nvPr/>
        </p:nvSpPr>
        <p:spPr>
          <a:xfrm>
            <a:off x="280032"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Star Brown" pitchFamily="2" charset="77"/>
              </a:rPr>
              <a:t>Comment </a:t>
            </a:r>
            <a:r>
              <a:rPr lang="en-US" dirty="0" err="1">
                <a:latin typeface="CoStar Brown" pitchFamily="2" charset="77"/>
              </a:rPr>
              <a:t>utiliser</a:t>
            </a:r>
            <a:r>
              <a:rPr lang="en-US" dirty="0">
                <a:latin typeface="CoStar Brown" pitchFamily="2" charset="77"/>
              </a:rPr>
              <a:t> la </a:t>
            </a:r>
            <a:r>
              <a:rPr lang="en-US" dirty="0" err="1">
                <a:latin typeface="CoStar Brown" pitchFamily="2" charset="77"/>
              </a:rPr>
              <a:t>boîte</a:t>
            </a:r>
            <a:r>
              <a:rPr lang="en-US" dirty="0">
                <a:latin typeface="CoStar Brown" pitchFamily="2" charset="77"/>
              </a:rPr>
              <a:t> à </a:t>
            </a:r>
            <a:r>
              <a:rPr lang="en-US" dirty="0" err="1">
                <a:latin typeface="CoStar Brown" pitchFamily="2" charset="77"/>
              </a:rPr>
              <a:t>outils</a:t>
            </a:r>
            <a:endParaRPr lang="en-US" dirty="0">
              <a:latin typeface="CoStar Brown" pitchFamily="2" charset="77"/>
            </a:endParaRPr>
          </a:p>
        </p:txBody>
      </p:sp>
      <p:sp>
        <p:nvSpPr>
          <p:cNvPr id="9" name="Content Placeholder 2">
            <a:extLst>
              <a:ext uri="{FF2B5EF4-FFF2-40B4-BE49-F238E27FC236}">
                <a16:creationId xmlns:a16="http://schemas.microsoft.com/office/drawing/2014/main" id="{1DD7CFB6-291F-4B1E-84D9-DAD7EA14F2D5}"/>
              </a:ext>
            </a:extLst>
          </p:cNvPr>
          <p:cNvSpPr txBox="1">
            <a:spLocks/>
          </p:cNvSpPr>
          <p:nvPr/>
        </p:nvSpPr>
        <p:spPr>
          <a:xfrm>
            <a:off x="280032" y="1340346"/>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800" dirty="0">
                <a:latin typeface="CoStar Brown"/>
              </a:rPr>
              <a:t>Félicitations de faire partie du premier groupe de lauréats que </a:t>
            </a:r>
            <a:r>
              <a:rPr lang="fr-FR" sz="1800" dirty="0" err="1">
                <a:latin typeface="CoStar Brown"/>
              </a:rPr>
              <a:t>CoStar</a:t>
            </a:r>
            <a:r>
              <a:rPr lang="fr-FR" sz="1800" dirty="0">
                <a:latin typeface="CoStar Brown"/>
              </a:rPr>
              <a:t> félicite pour leurs réalisations exceptionnelles et leur travail acharné. Aujourd'hui plus que jamais, les distinctions et les prix sont le moyen pour les professionnels de promouvoir leurs réalisations auprès de leurs pairs et de leurs clients. Vos réalisations méritent d'être reconnues!</a:t>
            </a:r>
          </a:p>
          <a:p>
            <a:pPr marL="0" indent="0">
              <a:lnSpc>
                <a:spcPct val="100000"/>
              </a:lnSpc>
              <a:spcBef>
                <a:spcPts val="0"/>
              </a:spcBef>
              <a:buNone/>
            </a:pPr>
            <a:endParaRPr lang="fr-FR" sz="1800" dirty="0">
              <a:latin typeface="CoStar Brown"/>
            </a:endParaRPr>
          </a:p>
          <a:p>
            <a:pPr marL="0" indent="0">
              <a:lnSpc>
                <a:spcPct val="100000"/>
              </a:lnSpc>
              <a:spcBef>
                <a:spcPts val="0"/>
              </a:spcBef>
              <a:buNone/>
            </a:pPr>
            <a:r>
              <a:rPr lang="fr-FR" sz="1800" dirty="0">
                <a:latin typeface="CoStar Brown"/>
              </a:rPr>
              <a:t>Cette boîte à outils pour les médias sociaux propose des suggestions qui vous aideront à souligner vos accomplissements sur vos médias sociaux personnels ou ceux de votre entreprise. Pensez également à partager des photos de votre trophée ou des </a:t>
            </a:r>
            <a:r>
              <a:rPr lang="fr-FR" sz="1800" i="1" dirty="0">
                <a:latin typeface="CoStar Brown"/>
              </a:rPr>
              <a:t>selfies</a:t>
            </a:r>
            <a:r>
              <a:rPr lang="fr-FR" sz="1800" dirty="0">
                <a:latin typeface="CoStar Brown"/>
              </a:rPr>
              <a:t> avec le prix en utilisant le hashtag officiel #PrixCoStar.</a:t>
            </a:r>
            <a:endParaRPr lang="en-US" sz="1800" dirty="0">
              <a:latin typeface="CoStar Brown"/>
            </a:endParaRPr>
          </a:p>
          <a:p>
            <a:pPr marL="0" indent="0">
              <a:lnSpc>
                <a:spcPct val="100000"/>
              </a:lnSpc>
              <a:spcBef>
                <a:spcPts val="0"/>
              </a:spcBef>
              <a:buNone/>
            </a:pPr>
            <a:br>
              <a:rPr lang="en-US" sz="1800" dirty="0">
                <a:latin typeface="CoStar Brown"/>
              </a:rPr>
            </a:br>
            <a:endParaRPr lang="en-US" sz="1800" dirty="0">
              <a:latin typeface="CoStar Brown"/>
            </a:endParaRPr>
          </a:p>
          <a:p>
            <a:pPr marL="0" indent="0">
              <a:lnSpc>
                <a:spcPct val="100000"/>
              </a:lnSpc>
              <a:spcBef>
                <a:spcPts val="0"/>
              </a:spcBef>
              <a:buNone/>
            </a:pPr>
            <a:endParaRPr lang="en-US" sz="1800" dirty="0">
              <a:latin typeface="CoStar Brown"/>
            </a:endParaRPr>
          </a:p>
          <a:p>
            <a:pPr marL="0" indent="0">
              <a:lnSpc>
                <a:spcPct val="100000"/>
              </a:lnSpc>
              <a:spcBef>
                <a:spcPts val="0"/>
              </a:spcBef>
              <a:buNone/>
            </a:pPr>
            <a:endParaRPr lang="en-US" sz="1800" dirty="0">
              <a:latin typeface="CoStar Brown"/>
            </a:endParaRPr>
          </a:p>
        </p:txBody>
      </p:sp>
      <p:pic>
        <p:nvPicPr>
          <p:cNvPr id="7" name="Picture 6" descr="A picture containing logo&#10;&#10;Description automatically generated">
            <a:extLst>
              <a:ext uri="{FF2B5EF4-FFF2-40B4-BE49-F238E27FC236}">
                <a16:creationId xmlns:a16="http://schemas.microsoft.com/office/drawing/2014/main" id="{DC52C501-1F3D-4B71-BA91-59A70B3D5DF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398" b="3883"/>
          <a:stretch/>
        </p:blipFill>
        <p:spPr>
          <a:xfrm>
            <a:off x="153582" y="5782109"/>
            <a:ext cx="2077261" cy="1034110"/>
          </a:xfrm>
          <a:prstGeom prst="rect">
            <a:avLst/>
          </a:prstGeom>
        </p:spPr>
      </p:pic>
    </p:spTree>
    <p:extLst>
      <p:ext uri="{BB962C8B-B14F-4D97-AF65-F5344CB8AC3E}">
        <p14:creationId xmlns:p14="http://schemas.microsoft.com/office/powerpoint/2010/main" val="117800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err="1">
                <a:latin typeface="CoStar Brown" pitchFamily="2" charset="77"/>
              </a:rPr>
              <a:t>Gagnants</a:t>
            </a:r>
            <a:r>
              <a:rPr lang="en-US" sz="4000" dirty="0">
                <a:latin typeface="CoStar Brown" pitchFamily="2" charset="77"/>
              </a:rPr>
              <a:t> </a:t>
            </a:r>
            <a:r>
              <a:rPr lang="en-US" sz="4000" dirty="0" err="1">
                <a:latin typeface="CoStar Brown" pitchFamily="2" charset="77"/>
              </a:rPr>
              <a:t>inviduels</a:t>
            </a:r>
            <a:endParaRPr lang="en-US" sz="4000" dirty="0">
              <a:latin typeface="CoStar Brown" pitchFamily="2" charset="77"/>
            </a:endParaRPr>
          </a:p>
        </p:txBody>
      </p:sp>
      <p:sp>
        <p:nvSpPr>
          <p:cNvPr id="10" name="Content Placeholder 2">
            <a:extLst>
              <a:ext uri="{FF2B5EF4-FFF2-40B4-BE49-F238E27FC236}">
                <a16:creationId xmlns:a16="http://schemas.microsoft.com/office/drawing/2014/main" id="{201FF423-1FCB-4F42-813A-5156EB964612}"/>
              </a:ext>
            </a:extLst>
          </p:cNvPr>
          <p:cNvSpPr txBox="1">
            <a:spLocks/>
          </p:cNvSpPr>
          <p:nvPr/>
        </p:nvSpPr>
        <p:spPr>
          <a:xfrm>
            <a:off x="320870" y="1433194"/>
            <a:ext cx="7591155" cy="454622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200" b="1" dirty="0">
                <a:solidFill>
                  <a:srgbClr val="0070C0"/>
                </a:solidFill>
                <a:latin typeface="CoStar Brown" pitchFamily="2" charset="77"/>
              </a:rPr>
              <a:t>Option 1:</a:t>
            </a:r>
            <a:endParaRPr lang="en-US" sz="1200" b="1" dirty="0">
              <a:solidFill>
                <a:srgbClr val="0070C0"/>
              </a:solidFill>
              <a:latin typeface="CoStar Brown" panose="02010804010101010102"/>
            </a:endParaRPr>
          </a:p>
          <a:p>
            <a:pPr marL="0" lvl="0" indent="0">
              <a:lnSpc>
                <a:spcPct val="100000"/>
              </a:lnSpc>
              <a:spcBef>
                <a:spcPts val="0"/>
              </a:spcBef>
              <a:buNone/>
            </a:pPr>
            <a:r>
              <a:rPr lang="fr-FR" sz="1100" dirty="0">
                <a:latin typeface="CoStar Brown" panose="02010804010101010102"/>
              </a:rPr>
              <a:t>Je me sens </a:t>
            </a:r>
            <a:r>
              <a:rPr lang="fr-FR" sz="1100" dirty="0" err="1">
                <a:latin typeface="CoStar Brown" panose="02010804010101010102"/>
              </a:rPr>
              <a:t>honoré.e</a:t>
            </a:r>
            <a:r>
              <a:rPr lang="fr-FR" sz="1100" dirty="0">
                <a:latin typeface="CoStar Brown" panose="02010804010101010102"/>
              </a:rPr>
              <a:t> de la reconnaissance de @CoStar en tant que </a:t>
            </a:r>
            <a:r>
              <a:rPr lang="fr-FR" sz="1100" dirty="0" err="1">
                <a:latin typeface="CoStar Brown" panose="02010804010101010102"/>
              </a:rPr>
              <a:t>lauréat.e</a:t>
            </a:r>
            <a:r>
              <a:rPr lang="fr-FR" sz="1100" dirty="0">
                <a:latin typeface="CoStar Brown" panose="02010804010101010102"/>
              </a:rPr>
              <a:t> du #PrixCoStar 2024 pour le marché de (INSÉREZ VOTRE MARCHÉ)!</a:t>
            </a:r>
          </a:p>
          <a:p>
            <a:pPr marL="0" lvl="0" indent="0">
              <a:lnSpc>
                <a:spcPct val="100000"/>
              </a:lnSpc>
              <a:spcBef>
                <a:spcPts val="0"/>
              </a:spcBef>
              <a:buNone/>
            </a:pPr>
            <a:endParaRPr lang="fr-FR" sz="1100" dirty="0">
              <a:latin typeface="CoStar Brown" panose="02010804010101010102"/>
            </a:endParaRPr>
          </a:p>
          <a:p>
            <a:pPr marL="0" lvl="0" indent="0">
              <a:lnSpc>
                <a:spcPct val="100000"/>
              </a:lnSpc>
              <a:spcBef>
                <a:spcPts val="0"/>
              </a:spcBef>
              <a:buNone/>
            </a:pPr>
            <a:r>
              <a:rPr lang="fr-FR" sz="1100" dirty="0">
                <a:latin typeface="CoStar Brown" panose="02010804010101010102"/>
              </a:rPr>
              <a:t>En savoir plus sur ce prix de l'industrie :</a:t>
            </a:r>
            <a:br>
              <a:rPr lang="en-US" sz="1100" dirty="0">
                <a:latin typeface="CoStar Brown" panose="02010804010101010102"/>
              </a:rPr>
            </a:br>
            <a:r>
              <a:rPr lang="en-US" sz="1100" u="sng" dirty="0">
                <a:latin typeface="CoStar Brown" panose="02010804010101010102"/>
                <a:hlinkClick r:id="rId4">
                  <a:extLst>
                    <a:ext uri="{A12FA001-AC4F-418D-AE19-62706E023703}">
                      <ahyp:hlinkClr xmlns:ahyp="http://schemas.microsoft.com/office/drawing/2018/hyperlinkcolor" val="tx"/>
                    </a:ext>
                  </a:extLst>
                </a:hlinkClick>
              </a:rPr>
              <a:t>https://www.prixcostar.com/</a:t>
            </a:r>
            <a:r>
              <a:rPr lang="en-US" sz="1100" u="sng" dirty="0" err="1">
                <a:latin typeface="CoStar Brown" panose="02010804010101010102"/>
                <a:hlinkClick r:id="rId4">
                  <a:extLst>
                    <a:ext uri="{A12FA001-AC4F-418D-AE19-62706E023703}">
                      <ahyp:hlinkClr xmlns:ahyp="http://schemas.microsoft.com/office/drawing/2018/hyperlinkcolor" val="tx"/>
                    </a:ext>
                  </a:extLst>
                </a:hlinkClick>
              </a:rPr>
              <a:t>lauréats-annuels</a:t>
            </a:r>
            <a:br>
              <a:rPr lang="en-US" sz="1100" u="sng" dirty="0">
                <a:latin typeface="CoStar Brown" panose="02010804010101010102"/>
              </a:rPr>
            </a:br>
            <a:endParaRPr lang="en-US" sz="1100" u="sng" dirty="0">
              <a:latin typeface="CoStar Brown" panose="02010804010101010102"/>
            </a:endParaRPr>
          </a:p>
          <a:p>
            <a:pPr marL="0" indent="0">
              <a:lnSpc>
                <a:spcPct val="100000"/>
              </a:lnSpc>
              <a:spcBef>
                <a:spcPts val="0"/>
              </a:spcBef>
              <a:buNone/>
            </a:pPr>
            <a:endParaRPr lang="en-US" sz="1100" u="sng" dirty="0">
              <a:latin typeface="CoStar Brown" panose="02010804010101010102"/>
            </a:endParaRPr>
          </a:p>
          <a:p>
            <a:pPr marL="0" indent="0">
              <a:lnSpc>
                <a:spcPct val="100000"/>
              </a:lnSpc>
              <a:spcBef>
                <a:spcPts val="0"/>
              </a:spcBef>
              <a:buNone/>
            </a:pPr>
            <a:r>
              <a:rPr lang="en-US" sz="1200" b="1" dirty="0">
                <a:solidFill>
                  <a:srgbClr val="0070C0"/>
                </a:solidFill>
                <a:latin typeface="CoStar Brown" pitchFamily="2" charset="77"/>
              </a:rPr>
              <a:t>Option 2:</a:t>
            </a:r>
            <a:endParaRPr lang="en-US" sz="1200" b="1" dirty="0">
              <a:solidFill>
                <a:srgbClr val="0070C0"/>
              </a:solidFill>
              <a:latin typeface="CoStar Brown" panose="02010804010101010102"/>
            </a:endParaRPr>
          </a:p>
          <a:p>
            <a:pPr marL="0" lvl="0" indent="0">
              <a:lnSpc>
                <a:spcPct val="100000"/>
              </a:lnSpc>
              <a:spcBef>
                <a:spcPts val="0"/>
              </a:spcBef>
              <a:buNone/>
            </a:pPr>
            <a:r>
              <a:rPr lang="fr-FR" sz="1100" dirty="0">
                <a:latin typeface="CoStar Brown" panose="02010804010101010102"/>
              </a:rPr>
              <a:t>Je suis </a:t>
            </a:r>
            <a:r>
              <a:rPr lang="fr-FR" sz="1100" dirty="0" err="1">
                <a:latin typeface="CoStar Brown" panose="02010804010101010102"/>
              </a:rPr>
              <a:t>ravi.e</a:t>
            </a:r>
            <a:r>
              <a:rPr lang="fr-FR" sz="1100" dirty="0">
                <a:latin typeface="CoStar Brown" panose="02010804010101010102"/>
              </a:rPr>
              <a:t> d'annoncer que j'ai été </a:t>
            </a:r>
            <a:r>
              <a:rPr lang="fr-FR" sz="1100" dirty="0" err="1">
                <a:latin typeface="CoStar Brown" panose="02010804010101010102"/>
              </a:rPr>
              <a:t>récompensé.e</a:t>
            </a:r>
            <a:r>
              <a:rPr lang="fr-FR" sz="1100" dirty="0">
                <a:latin typeface="CoStar Brown" panose="02010804010101010102"/>
              </a:rPr>
              <a:t> par @CoStar en tant que #PrixCoStar 2024 pour avoir conclu un volume de transactions parmi les plus élevés sur le marché de (INSÉREZ LE MARCHÉ)!</a:t>
            </a:r>
            <a:br>
              <a:rPr lang="en-US" sz="1100" dirty="0">
                <a:latin typeface="CoStar Brown" panose="02010804010101010102"/>
              </a:rPr>
            </a:br>
            <a:endParaRPr lang="en-US" sz="1100" dirty="0">
              <a:latin typeface="CoStar Brown" panose="02010804010101010102"/>
            </a:endParaRPr>
          </a:p>
          <a:p>
            <a:pPr marL="0" indent="0">
              <a:lnSpc>
                <a:spcPct val="100000"/>
              </a:lnSpc>
              <a:spcBef>
                <a:spcPts val="0"/>
              </a:spcBef>
              <a:buNone/>
            </a:pPr>
            <a:r>
              <a:rPr lang="fr-FR" sz="1100" dirty="0">
                <a:latin typeface="CoStar Brown" panose="02010804010101010102"/>
              </a:rPr>
              <a:t>En savoir plus sur ce prix de l'industrie :</a:t>
            </a:r>
            <a:br>
              <a:rPr lang="en-US" sz="1100" dirty="0">
                <a:latin typeface="CoStar Brown" panose="02010804010101010102"/>
              </a:rPr>
            </a:br>
            <a:r>
              <a:rPr lang="en-US" sz="1100" u="sng" dirty="0">
                <a:latin typeface="CoStar Brown" panose="02010804010101010102"/>
                <a:hlinkClick r:id="rId4">
                  <a:extLst>
                    <a:ext uri="{A12FA001-AC4F-418D-AE19-62706E023703}">
                      <ahyp:hlinkClr xmlns:ahyp="http://schemas.microsoft.com/office/drawing/2018/hyperlinkcolor" val="tx"/>
                    </a:ext>
                  </a:extLst>
                </a:hlinkClick>
              </a:rPr>
              <a:t>https://www.prixcostar.com/</a:t>
            </a:r>
            <a:r>
              <a:rPr lang="en-US" sz="1100" u="sng" dirty="0" err="1">
                <a:latin typeface="CoStar Brown" panose="02010804010101010102"/>
                <a:hlinkClick r:id="rId4">
                  <a:extLst>
                    <a:ext uri="{A12FA001-AC4F-418D-AE19-62706E023703}">
                      <ahyp:hlinkClr xmlns:ahyp="http://schemas.microsoft.com/office/drawing/2018/hyperlinkcolor" val="tx"/>
                    </a:ext>
                  </a:extLst>
                </a:hlinkClick>
              </a:rPr>
              <a:t>lauréats-annuels</a:t>
            </a:r>
            <a:br>
              <a:rPr lang="en-US" sz="1100" u="sng" dirty="0">
                <a:latin typeface="CoStar Brown" panose="02010804010101010102"/>
              </a:rPr>
            </a:br>
            <a:endParaRPr lang="en-US" sz="1100" u="sng" dirty="0">
              <a:latin typeface="CoStar Brown" panose="02010804010101010102"/>
            </a:endParaRPr>
          </a:p>
          <a:p>
            <a:pPr marL="0" indent="0">
              <a:lnSpc>
                <a:spcPct val="100000"/>
              </a:lnSpc>
              <a:spcBef>
                <a:spcPts val="0"/>
              </a:spcBef>
              <a:buNone/>
            </a:pPr>
            <a:endParaRPr lang="en-US" sz="1100" u="sng" dirty="0">
              <a:latin typeface="CoStar Brown" panose="02010804010101010102"/>
            </a:endParaRPr>
          </a:p>
          <a:p>
            <a:pPr marL="0" indent="0">
              <a:lnSpc>
                <a:spcPct val="100000"/>
              </a:lnSpc>
              <a:spcBef>
                <a:spcPts val="0"/>
              </a:spcBef>
              <a:buNone/>
            </a:pPr>
            <a:r>
              <a:rPr lang="en-US" sz="1200" b="1" dirty="0">
                <a:solidFill>
                  <a:srgbClr val="0070C0"/>
                </a:solidFill>
                <a:latin typeface="CoStar Brown" pitchFamily="2" charset="77"/>
              </a:rPr>
              <a:t>Option 3:</a:t>
            </a:r>
            <a:endParaRPr lang="en-US" sz="1200" b="1" dirty="0">
              <a:solidFill>
                <a:srgbClr val="0070C0"/>
              </a:solidFill>
              <a:latin typeface="CoStar Brown" panose="02010804010101010102"/>
            </a:endParaRPr>
          </a:p>
          <a:p>
            <a:pPr marL="0" lvl="0" indent="0">
              <a:lnSpc>
                <a:spcPct val="100000"/>
              </a:lnSpc>
              <a:spcBef>
                <a:spcPts val="0"/>
              </a:spcBef>
              <a:buNone/>
            </a:pPr>
            <a:r>
              <a:rPr lang="fr-FR" sz="1100" dirty="0">
                <a:latin typeface="CoStar Brown" panose="02010804010101010102"/>
              </a:rPr>
              <a:t>Je suis fier(fière) d'annoncer que j'ai été </a:t>
            </a:r>
            <a:r>
              <a:rPr lang="fr-FR" sz="1100" dirty="0" err="1">
                <a:latin typeface="CoStar Brown" panose="02010804010101010102"/>
              </a:rPr>
              <a:t>sélectionné.e</a:t>
            </a:r>
            <a:r>
              <a:rPr lang="fr-FR" sz="1100" dirty="0">
                <a:latin typeface="CoStar Brown" panose="02010804010101010102"/>
              </a:rPr>
              <a:t> par @CoStar comme </a:t>
            </a:r>
            <a:r>
              <a:rPr lang="fr-FR" sz="1100" dirty="0" err="1">
                <a:latin typeface="CoStar Brown" panose="02010804010101010102"/>
              </a:rPr>
              <a:t>lauréat.e</a:t>
            </a:r>
            <a:r>
              <a:rPr lang="fr-FR" sz="1100" dirty="0">
                <a:latin typeface="CoStar Brown" panose="02010804010101010102"/>
              </a:rPr>
              <a:t> du #PrixCoStar 2024 pour le marché de (INSÉREZ VOTRE MARCHÉ)!</a:t>
            </a:r>
            <a:br>
              <a:rPr lang="en-US" sz="1100" dirty="0">
                <a:latin typeface="CoStar Brown" panose="02010804010101010102"/>
              </a:rPr>
            </a:br>
            <a:endParaRPr lang="en-US" sz="1100" dirty="0">
              <a:latin typeface="CoStar Brown" panose="02010804010101010102"/>
            </a:endParaRPr>
          </a:p>
          <a:p>
            <a:pPr marL="0" indent="0">
              <a:lnSpc>
                <a:spcPct val="100000"/>
              </a:lnSpc>
              <a:spcBef>
                <a:spcPts val="0"/>
              </a:spcBef>
              <a:buNone/>
            </a:pPr>
            <a:r>
              <a:rPr lang="fr-FR" sz="1100" dirty="0">
                <a:latin typeface="CoStar Brown" panose="02010804010101010102"/>
              </a:rPr>
              <a:t>En savoir plus sur ce prix de l'industrie :</a:t>
            </a:r>
            <a:br>
              <a:rPr lang="en-US" sz="1100" dirty="0">
                <a:latin typeface="CoStar Brown" panose="02010804010101010102"/>
              </a:rPr>
            </a:br>
            <a:r>
              <a:rPr lang="en-US" sz="1100" u="sng" dirty="0">
                <a:latin typeface="CoStar Brown" panose="02010804010101010102"/>
                <a:hlinkClick r:id="rId4">
                  <a:extLst>
                    <a:ext uri="{A12FA001-AC4F-418D-AE19-62706E023703}">
                      <ahyp:hlinkClr xmlns:ahyp="http://schemas.microsoft.com/office/drawing/2018/hyperlinkcolor" val="tx"/>
                    </a:ext>
                  </a:extLst>
                </a:hlinkClick>
              </a:rPr>
              <a:t>https://www.prixcostar.com/</a:t>
            </a:r>
            <a:r>
              <a:rPr lang="en-US" sz="1100" u="sng" dirty="0" err="1">
                <a:latin typeface="CoStar Brown" panose="02010804010101010102"/>
                <a:hlinkClick r:id="rId4">
                  <a:extLst>
                    <a:ext uri="{A12FA001-AC4F-418D-AE19-62706E023703}">
                      <ahyp:hlinkClr xmlns:ahyp="http://schemas.microsoft.com/office/drawing/2018/hyperlinkcolor" val="tx"/>
                    </a:ext>
                  </a:extLst>
                </a:hlinkClick>
              </a:rPr>
              <a:t>lauréats-annuels</a:t>
            </a:r>
            <a:endParaRPr lang="en-US" sz="1100" u="sng" dirty="0">
              <a:latin typeface="CoStar Brown" panose="02010804010101010102"/>
            </a:endParaRPr>
          </a:p>
          <a:p>
            <a:pPr marL="0" indent="0">
              <a:lnSpc>
                <a:spcPct val="100000"/>
              </a:lnSpc>
              <a:spcBef>
                <a:spcPts val="0"/>
              </a:spcBef>
              <a:buNone/>
            </a:pPr>
            <a:endParaRPr lang="en-US" sz="1100" u="sng" dirty="0">
              <a:latin typeface="CoStar Brown" panose="02010804010101010102"/>
            </a:endParaRPr>
          </a:p>
          <a:p>
            <a:pPr marL="0" indent="0">
              <a:lnSpc>
                <a:spcPct val="100000"/>
              </a:lnSpc>
              <a:spcBef>
                <a:spcPts val="0"/>
              </a:spcBef>
              <a:buNone/>
            </a:pPr>
            <a:endParaRPr lang="en-US" sz="1100" u="sng" dirty="0">
              <a:latin typeface="CoStar Brown" panose="02010804010101010102"/>
            </a:endParaRPr>
          </a:p>
          <a:p>
            <a:pPr marL="0" indent="0">
              <a:lnSpc>
                <a:spcPct val="100000"/>
              </a:lnSpc>
              <a:spcBef>
                <a:spcPts val="0"/>
              </a:spcBef>
              <a:buNone/>
            </a:pPr>
            <a:endParaRPr lang="en-US" sz="1100" u="sng" dirty="0">
              <a:latin typeface="CoStar Brown" panose="02010804010101010102"/>
            </a:endParaRPr>
          </a:p>
          <a:p>
            <a:pPr mar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endParaRPr lang="en-US" sz="1600" dirty="0">
              <a:latin typeface="CoStar Brown" panose="02010804010101010102"/>
            </a:endParaRPr>
          </a:p>
          <a:p>
            <a:pPr marL="0" lvl="0" indent="0">
              <a:lnSpc>
                <a:spcPct val="100000"/>
              </a:lnSpc>
              <a:spcBef>
                <a:spcPts val="0"/>
              </a:spcBef>
              <a:buNone/>
            </a:pPr>
            <a:endParaRPr lang="en-US" sz="1600" dirty="0">
              <a:latin typeface="CoStar Brown" panose="02010804010101010102"/>
            </a:endParaRPr>
          </a:p>
          <a:p>
            <a:pPr marL="0" lvl="0" indent="0">
              <a:lnSpc>
                <a:spcPct val="100000"/>
              </a:lnSpc>
              <a:spcBef>
                <a:spcPts val="0"/>
              </a:spcBef>
              <a:buNone/>
            </a:pPr>
            <a:endParaRPr lang="en-US" sz="1600" dirty="0">
              <a:latin typeface="CoStar Brown" panose="02010804010101010102"/>
            </a:endParaRPr>
          </a:p>
        </p:txBody>
      </p:sp>
      <p:sp>
        <p:nvSpPr>
          <p:cNvPr id="11" name="Rectangle 10">
            <a:extLst>
              <a:ext uri="{FF2B5EF4-FFF2-40B4-BE49-F238E27FC236}">
                <a16:creationId xmlns:a16="http://schemas.microsoft.com/office/drawing/2014/main" id="{DE9DD910-60E5-40A6-9089-306A41EC3550}"/>
              </a:ext>
            </a:extLst>
          </p:cNvPr>
          <p:cNvSpPr/>
          <p:nvPr/>
        </p:nvSpPr>
        <p:spPr>
          <a:xfrm>
            <a:off x="320869" y="975396"/>
            <a:ext cx="9248133" cy="338554"/>
          </a:xfrm>
          <a:prstGeom prst="rect">
            <a:avLst/>
          </a:prstGeom>
        </p:spPr>
        <p:txBody>
          <a:bodyPr wrap="square" lIns="91440" tIns="45720" rIns="91440" bIns="45720" anchor="t">
            <a:spAutoFit/>
          </a:bodyPr>
          <a:lstStyle/>
          <a:p>
            <a:r>
              <a:rPr lang="fr-FR" sz="1600" b="1" dirty="0">
                <a:solidFill>
                  <a:srgbClr val="0070C0"/>
                </a:solidFill>
                <a:latin typeface="CoStar Brown" panose="02010804010101010102"/>
              </a:rPr>
              <a:t>Suggestion de texte pour les gagnants individuels à utiliser sur LinkedIn, Facebook, Twitter/X et Instagram.</a:t>
            </a:r>
            <a:endParaRPr lang="en-US" sz="1600" dirty="0"/>
          </a:p>
        </p:txBody>
      </p:sp>
      <p:pic>
        <p:nvPicPr>
          <p:cNvPr id="2" name="Picture 1">
            <a:extLst>
              <a:ext uri="{FF2B5EF4-FFF2-40B4-BE49-F238E27FC236}">
                <a16:creationId xmlns:a16="http://schemas.microsoft.com/office/drawing/2014/main" id="{CFA92F5F-A028-EDF3-4F4D-15A4BB371B95}"/>
              </a:ext>
            </a:extLst>
          </p:cNvPr>
          <p:cNvPicPr>
            <a:picLocks noChangeAspect="1"/>
          </p:cNvPicPr>
          <p:nvPr/>
        </p:nvPicPr>
        <p:blipFill>
          <a:blip r:embed="rId5"/>
          <a:srcRect/>
          <a:stretch/>
        </p:blipFill>
        <p:spPr>
          <a:xfrm>
            <a:off x="8111916" y="2258490"/>
            <a:ext cx="3666539" cy="1915766"/>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F1258366-B110-CF28-A01D-CB3A10E7EBC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398" b="3883"/>
          <a:stretch/>
        </p:blipFill>
        <p:spPr>
          <a:xfrm>
            <a:off x="153582" y="5782109"/>
            <a:ext cx="2077261" cy="1034110"/>
          </a:xfrm>
          <a:prstGeom prst="rect">
            <a:avLst/>
          </a:prstGeom>
        </p:spPr>
      </p:pic>
    </p:spTree>
    <p:extLst>
      <p:ext uri="{BB962C8B-B14F-4D97-AF65-F5344CB8AC3E}">
        <p14:creationId xmlns:p14="http://schemas.microsoft.com/office/powerpoint/2010/main" val="2989317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Entreprises </a:t>
            </a:r>
            <a:r>
              <a:rPr lang="en-US" sz="4000" dirty="0" err="1">
                <a:latin typeface="CoStar Brown" pitchFamily="2" charset="77"/>
              </a:rPr>
              <a:t>gagnantes</a:t>
            </a:r>
            <a:endParaRPr lang="en-US" sz="4000" dirty="0">
              <a:latin typeface="CoStar Brown" pitchFamily="2" charset="77"/>
            </a:endParaRP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329893" y="1735734"/>
            <a:ext cx="7694224" cy="985678"/>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fr-FR" sz="1200" dirty="0">
                <a:latin typeface="CoStar Brown" panose="02010804010101010102"/>
              </a:rPr>
              <a:t>Nous sommes très honorés de la reconnaissance de @CoStar en tant que lauréat du #PrixCoStar 2024 pour les entreprises.</a:t>
            </a:r>
          </a:p>
          <a:p>
            <a:pPr marL="0" lvl="0" indent="0">
              <a:lnSpc>
                <a:spcPct val="100000"/>
              </a:lnSpc>
              <a:spcBef>
                <a:spcPts val="0"/>
              </a:spcBef>
              <a:buNone/>
            </a:pPr>
            <a:endParaRPr lang="fr-FR" sz="1200" dirty="0">
              <a:latin typeface="CoStar Brown" panose="02010804010101010102"/>
            </a:endParaRPr>
          </a:p>
          <a:p>
            <a:pPr marL="0" lvl="0" indent="0">
              <a:lnSpc>
                <a:spcPct val="100000"/>
              </a:lnSpc>
              <a:spcBef>
                <a:spcPts val="0"/>
              </a:spcBef>
              <a:buNone/>
            </a:pPr>
            <a:r>
              <a:rPr lang="fr-FR" sz="1200" dirty="0">
                <a:latin typeface="CoStar Brown" panose="02010804010101010102"/>
              </a:rPr>
              <a:t>En savoir plus sur ce prix de l'industrie :</a:t>
            </a:r>
            <a:br>
              <a:rPr lang="en-US" sz="1200" dirty="0">
                <a:latin typeface="CoStar Brown" panose="02010804010101010102"/>
              </a:rPr>
            </a:br>
            <a:r>
              <a:rPr lang="en-US" sz="1200" u="sng" dirty="0">
                <a:latin typeface="CoStar Brown" panose="02010804010101010102"/>
                <a:hlinkClick r:id="rId4">
                  <a:extLst>
                    <a:ext uri="{A12FA001-AC4F-418D-AE19-62706E023703}">
                      <ahyp:hlinkClr xmlns:ahyp="http://schemas.microsoft.com/office/drawing/2018/hyperlinkcolor" val="tx"/>
                    </a:ext>
                  </a:extLst>
                </a:hlinkClick>
              </a:rPr>
              <a:t>https://www.prixcostar.com/</a:t>
            </a:r>
            <a:r>
              <a:rPr lang="en-US" sz="1200" u="sng" dirty="0" err="1">
                <a:latin typeface="CoStar Brown" panose="02010804010101010102"/>
                <a:hlinkClick r:id="rId4">
                  <a:extLst>
                    <a:ext uri="{A12FA001-AC4F-418D-AE19-62706E023703}">
                      <ahyp:hlinkClr xmlns:ahyp="http://schemas.microsoft.com/office/drawing/2018/hyperlinkcolor" val="tx"/>
                    </a:ext>
                  </a:extLst>
                </a:hlinkClick>
              </a:rPr>
              <a:t>lauréats-annuels</a:t>
            </a:r>
            <a:endParaRPr lang="en-US" sz="1200" dirty="0">
              <a:latin typeface="CoStar Brown" pitchFamily="2" charset="77"/>
            </a:endParaRPr>
          </a:p>
          <a:p>
            <a:pPr marL="0" lvl="0" indent="0">
              <a:lnSpc>
                <a:spcPct val="100000"/>
              </a:lnSpc>
              <a:spcBef>
                <a:spcPts val="0"/>
              </a:spcBef>
              <a:buNone/>
            </a:pPr>
            <a:endParaRPr lang="en-US" sz="1600" dirty="0">
              <a:latin typeface="CoStar Brown" pitchFamily="2" charset="77"/>
            </a:endParaRPr>
          </a:p>
          <a:p>
            <a:pPr marL="0" lvl="0" indent="0">
              <a:lnSpc>
                <a:spcPct val="100000"/>
              </a:lnSpc>
              <a:spcBef>
                <a:spcPts val="0"/>
              </a:spcBef>
              <a:buNone/>
            </a:pPr>
            <a:endParaRPr lang="en-US" sz="1600" b="1" dirty="0">
              <a:latin typeface="CoStar Brown" pitchFamily="2" charset="77"/>
            </a:endParaRPr>
          </a:p>
        </p:txBody>
      </p:sp>
      <p:sp>
        <p:nvSpPr>
          <p:cNvPr id="10" name="Rectangle 9">
            <a:extLst>
              <a:ext uri="{FF2B5EF4-FFF2-40B4-BE49-F238E27FC236}">
                <a16:creationId xmlns:a16="http://schemas.microsoft.com/office/drawing/2014/main" id="{DB212447-D919-4EEF-943F-CC5E23461F3A}"/>
              </a:ext>
            </a:extLst>
          </p:cNvPr>
          <p:cNvSpPr/>
          <p:nvPr/>
        </p:nvSpPr>
        <p:spPr>
          <a:xfrm>
            <a:off x="320870" y="975713"/>
            <a:ext cx="9248133" cy="584775"/>
          </a:xfrm>
          <a:prstGeom prst="rect">
            <a:avLst/>
          </a:prstGeom>
        </p:spPr>
        <p:txBody>
          <a:bodyPr wrap="square" lIns="91440" tIns="45720" rIns="91440" bIns="45720" anchor="t">
            <a:spAutoFit/>
          </a:bodyPr>
          <a:lstStyle/>
          <a:p>
            <a:r>
              <a:rPr lang="fr-FR" sz="1600" b="1" dirty="0">
                <a:solidFill>
                  <a:srgbClr val="0070C0"/>
                </a:solidFill>
                <a:latin typeface="CoStar Brown" panose="02010804010101010102"/>
              </a:rPr>
              <a:t>Suggestion de texte pour les entreprises gagnantes à utiliser sur LinkedIn, Facebook, Twitter/X et Instagram.</a:t>
            </a:r>
            <a:endParaRPr lang="en-US" sz="1600" dirty="0"/>
          </a:p>
        </p:txBody>
      </p:sp>
      <p:pic>
        <p:nvPicPr>
          <p:cNvPr id="2" name="Picture 1" descr="A black and white cover with a city skyline&#10;&#10;AI-generated content may be incorrect.">
            <a:extLst>
              <a:ext uri="{FF2B5EF4-FFF2-40B4-BE49-F238E27FC236}">
                <a16:creationId xmlns:a16="http://schemas.microsoft.com/office/drawing/2014/main" id="{64EE818C-BA40-D372-8DE7-03F15F537854}"/>
              </a:ext>
            </a:extLst>
          </p:cNvPr>
          <p:cNvPicPr>
            <a:picLocks noChangeAspect="1"/>
          </p:cNvPicPr>
          <p:nvPr/>
        </p:nvPicPr>
        <p:blipFill>
          <a:blip r:embed="rId5"/>
          <a:srcRect/>
          <a:stretch/>
        </p:blipFill>
        <p:spPr>
          <a:xfrm>
            <a:off x="8111916" y="2258490"/>
            <a:ext cx="3666539" cy="1915767"/>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A3043B77-09F9-ABBE-9E3C-5C78F366D78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398" b="3883"/>
          <a:stretch/>
        </p:blipFill>
        <p:spPr>
          <a:xfrm>
            <a:off x="153582" y="5782109"/>
            <a:ext cx="2077261" cy="1034110"/>
          </a:xfrm>
          <a:prstGeom prst="rect">
            <a:avLst/>
          </a:prstGeom>
        </p:spPr>
      </p:pic>
    </p:spTree>
    <p:extLst>
      <p:ext uri="{BB962C8B-B14F-4D97-AF65-F5344CB8AC3E}">
        <p14:creationId xmlns:p14="http://schemas.microsoft.com/office/powerpoint/2010/main" val="187389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18" ma:contentTypeDescription="Create a new document." ma:contentTypeScope="" ma:versionID="554995d437f0d0ed8e127d22d2d2349f">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ec6fc7f9276c3d34e27e636217976a1c"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1D7EA21-54A8-49E9-B713-EE812B10BC4B}">
  <ds:schemaRefs>
    <ds:schemaRef ds:uri="http://schemas.microsoft.com/sharepoint/v3/contenttype/forms"/>
  </ds:schemaRefs>
</ds:datastoreItem>
</file>

<file path=customXml/itemProps2.xml><?xml version="1.0" encoding="utf-8"?>
<ds:datastoreItem xmlns:ds="http://schemas.openxmlformats.org/officeDocument/2006/customXml" ds:itemID="{A7D5F1FB-828A-455A-9FBF-E9331721DB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4c8bf-3d97-40f7-9b2a-baab9c82ee55"/>
    <ds:schemaRef ds:uri="99b25f86-c502-462b-a274-2a569e3b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A6D4B8-E394-479F-AFA5-A55B903C2DC3}">
  <ds:schemaRefs>
    <ds:schemaRef ds:uri="http://schemas.microsoft.com/office/2006/metadata/properties"/>
    <ds:schemaRef ds:uri="http://schemas.microsoft.com/office/infopath/2007/PartnerControls"/>
    <ds:schemaRef ds:uri="99b25f86-c502-462b-a274-2a569e3ba1f1"/>
  </ds:schemaRefs>
</ds:datastoreItem>
</file>

<file path=docProps/app.xml><?xml version="1.0" encoding="utf-8"?>
<Properties xmlns="http://schemas.openxmlformats.org/officeDocument/2006/extended-properties" xmlns:vt="http://schemas.openxmlformats.org/officeDocument/2006/docPropsVTypes">
  <TotalTime>6007</TotalTime>
  <Words>393</Words>
  <Application>Microsoft Office PowerPoint</Application>
  <PresentationFormat>Widescreen</PresentationFormat>
  <Paragraphs>33</Paragraphs>
  <Slides>4</Slides>
  <Notes>3</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lastModifiedBy>Mélissa Savary</cp:lastModifiedBy>
  <cp:revision>152</cp:revision>
  <dcterms:created xsi:type="dcterms:W3CDTF">2020-02-10T19:26:09Z</dcterms:created>
  <dcterms:modified xsi:type="dcterms:W3CDTF">2025-02-18T21:56:11Z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Collateral_x0020_Type">
    <vt:lpwstr/>
  </property>
  <property fmtid="{D5CDD505-2E9C-101B-9397-08002B2CF9AE}" pid="8" name="h7363574b2bd4b98983068ffa9a9e158">
    <vt:lpwstr/>
  </property>
  <property fmtid="{D5CDD505-2E9C-101B-9397-08002B2CF9AE}" pid="9" name="Partnerships">
    <vt:lpwstr/>
  </property>
  <property fmtid="{D5CDD505-2E9C-101B-9397-08002B2CF9AE}" pid="10" name="d192869bc23a4fe49dfaefd6c1ed3303">
    <vt:lpwstr/>
  </property>
  <property fmtid="{D5CDD505-2E9C-101B-9397-08002B2CF9AE}" pid="11" name="Products">
    <vt:lpwstr>14;#Apartments|1cd6aab3-39c1-4ec5-84c9-22979742a6d8</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