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1.xml" ContentType="application/vnd.openxmlformats-officedocument.presentationml.notesSl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notesSlides/notesSlide2.xml" ContentType="application/vnd.openxmlformats-officedocument.presentationml.notesSlide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sldIdLst>
    <p:sldId id="260" r:id="rId5"/>
    <p:sldId id="263" r:id="rId6"/>
    <p:sldId id="266" r:id="rId7"/>
    <p:sldId id="265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ileen Hartunian" initials="EH" lastIdx="7" clrIdx="0">
    <p:extLst>
      <p:ext uri="{19B8F6BF-5375-455C-9EA6-DF929625EA0E}">
        <p15:presenceInfo xmlns:p15="http://schemas.microsoft.com/office/powerpoint/2012/main" userId="S::ehartunian@costar.com::44a03e7b-7a0b-48a4-95cc-caef2126775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9CCD743-24B7-3F01-C89A-6BF72FE0D79A}" v="23" dt="2025-10-17T19:46:39.45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376" autoAdjust="0"/>
    <p:restoredTop sz="94095" autoAdjust="0"/>
  </p:normalViewPr>
  <p:slideViewPr>
    <p:cSldViewPr snapToGrid="0">
      <p:cViewPr varScale="1">
        <p:scale>
          <a:sx n="59" d="100"/>
          <a:sy n="59" d="100"/>
        </p:scale>
        <p:origin x="627" y="3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ilin Knox" userId="S::cknox@costar.com::7a9f7146-2abd-4ec6-a7b2-633cff8e64c7" providerId="AD" clId="Web-{49CCD743-24B7-3F01-C89A-6BF72FE0D79A}"/>
    <pc:docChg chg="modSld">
      <pc:chgData name="Cailin Knox" userId="S::cknox@costar.com::7a9f7146-2abd-4ec6-a7b2-633cff8e64c7" providerId="AD" clId="Web-{49CCD743-24B7-3F01-C89A-6BF72FE0D79A}" dt="2025-10-17T19:46:39.451" v="18" actId="20577"/>
      <pc:docMkLst>
        <pc:docMk/>
      </pc:docMkLst>
      <pc:sldChg chg="modSp">
        <pc:chgData name="Cailin Knox" userId="S::cknox@costar.com::7a9f7146-2abd-4ec6-a7b2-633cff8e64c7" providerId="AD" clId="Web-{49CCD743-24B7-3F01-C89A-6BF72FE0D79A}" dt="2025-10-17T19:45:39.388" v="1" actId="20577"/>
        <pc:sldMkLst>
          <pc:docMk/>
          <pc:sldMk cId="1421532038" sldId="260"/>
        </pc:sldMkLst>
        <pc:spChg chg="mod">
          <ac:chgData name="Cailin Knox" userId="S::cknox@costar.com::7a9f7146-2abd-4ec6-a7b2-633cff8e64c7" providerId="AD" clId="Web-{49CCD743-24B7-3F01-C89A-6BF72FE0D79A}" dt="2025-10-17T19:45:39.388" v="1" actId="20577"/>
          <ac:spMkLst>
            <pc:docMk/>
            <pc:sldMk cId="1421532038" sldId="260"/>
            <ac:spMk id="2" creationId="{00000000-0000-0000-0000-000000000000}"/>
          </ac:spMkLst>
        </pc:spChg>
      </pc:sldChg>
      <pc:sldChg chg="modSp">
        <pc:chgData name="Cailin Knox" userId="S::cknox@costar.com::7a9f7146-2abd-4ec6-a7b2-633cff8e64c7" providerId="AD" clId="Web-{49CCD743-24B7-3F01-C89A-6BF72FE0D79A}" dt="2025-10-17T19:46:39.451" v="18" actId="20577"/>
        <pc:sldMkLst>
          <pc:docMk/>
          <pc:sldMk cId="1873892365" sldId="265"/>
        </pc:sldMkLst>
        <pc:spChg chg="mod">
          <ac:chgData name="Cailin Knox" userId="S::cknox@costar.com::7a9f7146-2abd-4ec6-a7b2-633cff8e64c7" providerId="AD" clId="Web-{49CCD743-24B7-3F01-C89A-6BF72FE0D79A}" dt="2025-10-17T19:46:36.623" v="16" actId="20577"/>
          <ac:spMkLst>
            <pc:docMk/>
            <pc:sldMk cId="1873892365" sldId="265"/>
            <ac:spMk id="7" creationId="{929E49F5-498C-41AB-A878-20AC257FABD7}"/>
          </ac:spMkLst>
        </pc:spChg>
        <pc:spChg chg="mod">
          <ac:chgData name="Cailin Knox" userId="S::cknox@costar.com::7a9f7146-2abd-4ec6-a7b2-633cff8e64c7" providerId="AD" clId="Web-{49CCD743-24B7-3F01-C89A-6BF72FE0D79A}" dt="2025-10-17T19:46:39.451" v="18" actId="20577"/>
          <ac:spMkLst>
            <pc:docMk/>
            <pc:sldMk cId="1873892365" sldId="265"/>
            <ac:spMk id="8" creationId="{2373E852-18BF-4A1F-96EB-D44AC550BBCC}"/>
          </ac:spMkLst>
        </pc:spChg>
      </pc:sldChg>
      <pc:sldChg chg="modSp">
        <pc:chgData name="Cailin Knox" userId="S::cknox@costar.com::7a9f7146-2abd-4ec6-a7b2-633cff8e64c7" providerId="AD" clId="Web-{49CCD743-24B7-3F01-C89A-6BF72FE0D79A}" dt="2025-10-17T19:46:32.623" v="13" actId="20577"/>
        <pc:sldMkLst>
          <pc:docMk/>
          <pc:sldMk cId="2989317243" sldId="266"/>
        </pc:sldMkLst>
        <pc:spChg chg="mod">
          <ac:chgData name="Cailin Knox" userId="S::cknox@costar.com::7a9f7146-2abd-4ec6-a7b2-633cff8e64c7" providerId="AD" clId="Web-{49CCD743-24B7-3F01-C89A-6BF72FE0D79A}" dt="2025-10-17T19:46:15.326" v="7" actId="20577"/>
          <ac:spMkLst>
            <pc:docMk/>
            <pc:sldMk cId="2989317243" sldId="266"/>
            <ac:spMk id="4" creationId="{AB68128F-EB11-C94D-8D7A-533867C1CF80}"/>
          </ac:spMkLst>
        </pc:spChg>
        <pc:spChg chg="mod">
          <ac:chgData name="Cailin Knox" userId="S::cknox@costar.com::7a9f7146-2abd-4ec6-a7b2-633cff8e64c7" providerId="AD" clId="Web-{49CCD743-24B7-3F01-C89A-6BF72FE0D79A}" dt="2025-10-17T19:46:32.623" v="13" actId="20577"/>
          <ac:spMkLst>
            <pc:docMk/>
            <pc:sldMk cId="2989317243" sldId="266"/>
            <ac:spMk id="6" creationId="{01DD21C3-EB8C-49CC-9E87-AAB493A1EBB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7A56E6-7017-4DB6-A743-DA56B1300F7D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862F30-9190-4697-96D7-10C5C9ABE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5985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862F30-9190-4697-96D7-10C5C9ABE5F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6239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862F30-9190-4697-96D7-10C5C9ABE5F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7933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862F30-9190-4697-96D7-10C5C9ABE5F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3605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8AB8E219-DB35-C74C-9095-F2D960E5F42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801186" y="2"/>
            <a:ext cx="2390815" cy="6857999"/>
          </a:xfrm>
          <a:custGeom>
            <a:avLst/>
            <a:gdLst>
              <a:gd name="connsiteX0" fmla="*/ 1793019 w 2390815"/>
              <a:gd name="connsiteY0" fmla="*/ 0 h 6857999"/>
              <a:gd name="connsiteX1" fmla="*/ 2390815 w 2390815"/>
              <a:gd name="connsiteY1" fmla="*/ 0 h 6857999"/>
              <a:gd name="connsiteX2" fmla="*/ 2390815 w 2390815"/>
              <a:gd name="connsiteY2" fmla="*/ 6857999 h 6857999"/>
              <a:gd name="connsiteX3" fmla="*/ 2304091 w 2390815"/>
              <a:gd name="connsiteY3" fmla="*/ 6857999 h 6857999"/>
              <a:gd name="connsiteX4" fmla="*/ 67298 w 2390815"/>
              <a:gd name="connsiteY4" fmla="*/ 2271386 h 6857999"/>
              <a:gd name="connsiteX5" fmla="*/ 67859 w 2390815"/>
              <a:gd name="connsiteY5" fmla="*/ 2265193 h 6857999"/>
              <a:gd name="connsiteX6" fmla="*/ 31740 w 2390815"/>
              <a:gd name="connsiteY6" fmla="*/ 2194246 h 6857999"/>
              <a:gd name="connsiteX7" fmla="*/ 0 w 2390815"/>
              <a:gd name="connsiteY7" fmla="*/ 2026625 h 6857999"/>
              <a:gd name="connsiteX8" fmla="*/ 68979 w 2390815"/>
              <a:gd name="connsiteY8" fmla="*/ 1785858 h 6857999"/>
              <a:gd name="connsiteX9" fmla="*/ 116641 w 2390815"/>
              <a:gd name="connsiteY9" fmla="*/ 1724267 h 6857999"/>
              <a:gd name="connsiteX10" fmla="*/ 117252 w 2390815"/>
              <a:gd name="connsiteY10" fmla="*/ 1717531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390815" h="6857999">
                <a:moveTo>
                  <a:pt x="1793019" y="0"/>
                </a:moveTo>
                <a:lnTo>
                  <a:pt x="2390815" y="0"/>
                </a:lnTo>
                <a:lnTo>
                  <a:pt x="2390815" y="6857999"/>
                </a:lnTo>
                <a:lnTo>
                  <a:pt x="2304091" y="6857999"/>
                </a:lnTo>
                <a:lnTo>
                  <a:pt x="67298" y="2271386"/>
                </a:lnTo>
                <a:lnTo>
                  <a:pt x="67859" y="2265193"/>
                </a:lnTo>
                <a:lnTo>
                  <a:pt x="31740" y="2194246"/>
                </a:lnTo>
                <a:cubicBezTo>
                  <a:pt x="11306" y="2142728"/>
                  <a:pt x="0" y="2086082"/>
                  <a:pt x="0" y="2026625"/>
                </a:cubicBezTo>
                <a:cubicBezTo>
                  <a:pt x="0" y="1937442"/>
                  <a:pt x="25430" y="1854585"/>
                  <a:pt x="68979" y="1785858"/>
                </a:cubicBezTo>
                <a:lnTo>
                  <a:pt x="116641" y="1724267"/>
                </a:lnTo>
                <a:lnTo>
                  <a:pt x="117252" y="1717531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17" name="Text Placeholder 19">
            <a:extLst>
              <a:ext uri="{FF2B5EF4-FFF2-40B4-BE49-F238E27FC236}">
                <a16:creationId xmlns:a16="http://schemas.microsoft.com/office/drawing/2014/main" id="{8FCE4A83-EF32-D94D-A4E2-9D1193AF268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0589" y="494950"/>
            <a:ext cx="10258336" cy="566518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3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INSERT HEADLINE</a:t>
            </a:r>
          </a:p>
        </p:txBody>
      </p:sp>
      <p:sp>
        <p:nvSpPr>
          <p:cNvPr id="18" name="Content Placeholder 23">
            <a:extLst>
              <a:ext uri="{FF2B5EF4-FFF2-40B4-BE49-F238E27FC236}">
                <a16:creationId xmlns:a16="http://schemas.microsoft.com/office/drawing/2014/main" id="{4964F04D-440C-504D-AEAE-9D0F48841C33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380589" y="1285742"/>
            <a:ext cx="9226398" cy="5004221"/>
          </a:xfrm>
          <a:prstGeom prst="rect">
            <a:avLst/>
          </a:prstGeom>
        </p:spPr>
        <p:txBody>
          <a:bodyPr/>
          <a:lstStyle>
            <a:lvl1pPr algn="l"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algn="l"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l"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l"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l"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19A37064-8EA0-5148-B70B-0A4D29885EF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041383"/>
            <a:ext cx="2335160" cy="816618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DA77F127-F2C0-6347-99A0-9F6514C25E9A}"/>
              </a:ext>
            </a:extLst>
          </p:cNvPr>
          <p:cNvSpPr/>
          <p:nvPr userDrawn="1"/>
        </p:nvSpPr>
        <p:spPr>
          <a:xfrm rot="5400000" flipH="1">
            <a:off x="976169" y="-514698"/>
            <a:ext cx="134390" cy="116378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04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20687-8115-452C-80FD-5DF5FE44A69D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5FB1B-81AC-472F-8B66-CA4DF2458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738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20687-8115-452C-80FD-5DF5FE44A69D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5FB1B-81AC-472F-8B66-CA4DF2458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4454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20687-8115-452C-80FD-5DF5FE44A69D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5FB1B-81AC-472F-8B66-CA4DF2458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621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2872A219-0E93-604C-8EFA-21FDB6DFAA8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61379" y="3733875"/>
            <a:ext cx="4974597" cy="1389062"/>
          </a:xfrm>
          <a:prstGeom prst="rect">
            <a:avLst/>
          </a:prstGeom>
        </p:spPr>
        <p:txBody>
          <a:bodyPr bIns="0"/>
          <a:lstStyle>
            <a:lvl1pPr marL="0" indent="0">
              <a:buNone/>
              <a:defRPr sz="4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INSERT HEADLINE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88800DF8-32F9-254E-8A7F-F608DED9334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61473" y="5414963"/>
            <a:ext cx="4433887" cy="6397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Insert Sub-title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EF1E4D4-761D-A847-842F-1BD997608A0D}"/>
              </a:ext>
            </a:extLst>
          </p:cNvPr>
          <p:cNvSpPr/>
          <p:nvPr userDrawn="1"/>
        </p:nvSpPr>
        <p:spPr>
          <a:xfrm rot="5400000" flipH="1">
            <a:off x="976169" y="-514698"/>
            <a:ext cx="134390" cy="116378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9" name="Picture Placeholder 28">
            <a:extLst>
              <a:ext uri="{FF2B5EF4-FFF2-40B4-BE49-F238E27FC236}">
                <a16:creationId xmlns:a16="http://schemas.microsoft.com/office/drawing/2014/main" id="{34D479AF-2A5F-D741-ACCF-3C9A8EF39B4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952916" y="-1"/>
            <a:ext cx="7239084" cy="6858001"/>
          </a:xfrm>
          <a:custGeom>
            <a:avLst/>
            <a:gdLst>
              <a:gd name="connsiteX0" fmla="*/ 3412270 w 7239084"/>
              <a:gd name="connsiteY0" fmla="*/ 4471029 h 6858001"/>
              <a:gd name="connsiteX1" fmla="*/ 3509056 w 7239084"/>
              <a:gd name="connsiteY1" fmla="*/ 4487359 h 6858001"/>
              <a:gd name="connsiteX2" fmla="*/ 3562949 w 7239084"/>
              <a:gd name="connsiteY2" fmla="*/ 4526927 h 6858001"/>
              <a:gd name="connsiteX3" fmla="*/ 3581924 w 7239084"/>
              <a:gd name="connsiteY3" fmla="*/ 4551694 h 6858001"/>
              <a:gd name="connsiteX4" fmla="*/ 3584208 w 7239084"/>
              <a:gd name="connsiteY4" fmla="*/ 4552546 h 6858001"/>
              <a:gd name="connsiteX5" fmla="*/ 5377746 w 7239084"/>
              <a:gd name="connsiteY5" fmla="*/ 6812286 h 6858001"/>
              <a:gd name="connsiteX6" fmla="*/ 5377464 w 7239084"/>
              <a:gd name="connsiteY6" fmla="*/ 6812879 h 6858001"/>
              <a:gd name="connsiteX7" fmla="*/ 5381778 w 7239084"/>
              <a:gd name="connsiteY7" fmla="*/ 6816142 h 6858001"/>
              <a:gd name="connsiteX8" fmla="*/ 5392355 w 7239084"/>
              <a:gd name="connsiteY8" fmla="*/ 6839155 h 6858001"/>
              <a:gd name="connsiteX9" fmla="*/ 5389458 w 7239084"/>
              <a:gd name="connsiteY9" fmla="*/ 6858001 h 6858001"/>
              <a:gd name="connsiteX10" fmla="*/ 2305051 w 7239084"/>
              <a:gd name="connsiteY10" fmla="*/ 6858001 h 6858001"/>
              <a:gd name="connsiteX11" fmla="*/ 2282986 w 7239084"/>
              <a:gd name="connsiteY11" fmla="*/ 6831860 h 6858001"/>
              <a:gd name="connsiteX12" fmla="*/ 2269271 w 7239084"/>
              <a:gd name="connsiteY12" fmla="*/ 6804592 h 6858001"/>
              <a:gd name="connsiteX13" fmla="*/ 2266993 w 7239084"/>
              <a:gd name="connsiteY13" fmla="*/ 6803239 h 6858001"/>
              <a:gd name="connsiteX14" fmla="*/ 1664696 w 7239084"/>
              <a:gd name="connsiteY14" fmla="*/ 5161057 h 6858001"/>
              <a:gd name="connsiteX15" fmla="*/ 1665950 w 7239084"/>
              <a:gd name="connsiteY15" fmla="*/ 5158436 h 6858001"/>
              <a:gd name="connsiteX16" fmla="*/ 1664830 w 7239084"/>
              <a:gd name="connsiteY16" fmla="*/ 5156508 h 6858001"/>
              <a:gd name="connsiteX17" fmla="*/ 1668672 w 7239084"/>
              <a:gd name="connsiteY17" fmla="*/ 5089183 h 6858001"/>
              <a:gd name="connsiteX18" fmla="*/ 1669599 w 7239084"/>
              <a:gd name="connsiteY18" fmla="*/ 5087944 h 6858001"/>
              <a:gd name="connsiteX19" fmla="*/ 1669981 w 7239084"/>
              <a:gd name="connsiteY19" fmla="*/ 5086444 h 6858001"/>
              <a:gd name="connsiteX20" fmla="*/ 1719986 w 7239084"/>
              <a:gd name="connsiteY20" fmla="*/ 5041200 h 6858001"/>
              <a:gd name="connsiteX21" fmla="*/ 1722191 w 7239084"/>
              <a:gd name="connsiteY21" fmla="*/ 5040862 h 6858001"/>
              <a:gd name="connsiteX22" fmla="*/ 1723445 w 7239084"/>
              <a:gd name="connsiteY22" fmla="*/ 5038239 h 6858001"/>
              <a:gd name="connsiteX23" fmla="*/ 3379951 w 7239084"/>
              <a:gd name="connsiteY23" fmla="*/ 4476541 h 6858001"/>
              <a:gd name="connsiteX24" fmla="*/ 3382435 w 7239084"/>
              <a:gd name="connsiteY24" fmla="*/ 4477465 h 6858001"/>
              <a:gd name="connsiteX25" fmla="*/ 7239084 w 7239084"/>
              <a:gd name="connsiteY25" fmla="*/ 3440100 h 6858001"/>
              <a:gd name="connsiteX26" fmla="*/ 7239084 w 7239084"/>
              <a:gd name="connsiteY26" fmla="*/ 6040104 h 6858001"/>
              <a:gd name="connsiteX27" fmla="*/ 7213346 w 7239084"/>
              <a:gd name="connsiteY27" fmla="*/ 6050620 h 6858001"/>
              <a:gd name="connsiteX28" fmla="*/ 7183183 w 7239084"/>
              <a:gd name="connsiteY28" fmla="*/ 6055270 h 6858001"/>
              <a:gd name="connsiteX29" fmla="*/ 7181192 w 7239084"/>
              <a:gd name="connsiteY29" fmla="*/ 6057020 h 6858001"/>
              <a:gd name="connsiteX30" fmla="*/ 5433332 w 7239084"/>
              <a:gd name="connsiteY30" fmla="*/ 6124204 h 6858001"/>
              <a:gd name="connsiteX31" fmla="*/ 5431226 w 7239084"/>
              <a:gd name="connsiteY31" fmla="*/ 6122203 h 6858001"/>
              <a:gd name="connsiteX32" fmla="*/ 5429046 w 7239084"/>
              <a:gd name="connsiteY32" fmla="*/ 6122676 h 6858001"/>
              <a:gd name="connsiteX33" fmla="*/ 5366178 w 7239084"/>
              <a:gd name="connsiteY33" fmla="*/ 6098283 h 6858001"/>
              <a:gd name="connsiteX34" fmla="*/ 5365286 w 7239084"/>
              <a:gd name="connsiteY34" fmla="*/ 6097019 h 6858001"/>
              <a:gd name="connsiteX35" fmla="*/ 5363976 w 7239084"/>
              <a:gd name="connsiteY35" fmla="*/ 6096194 h 6858001"/>
              <a:gd name="connsiteX36" fmla="*/ 5336334 w 7239084"/>
              <a:gd name="connsiteY36" fmla="*/ 6034683 h 6858001"/>
              <a:gd name="connsiteX37" fmla="*/ 5336691 w 7239084"/>
              <a:gd name="connsiteY37" fmla="*/ 6032482 h 6858001"/>
              <a:gd name="connsiteX38" fmla="*/ 5334582 w 7239084"/>
              <a:gd name="connsiteY38" fmla="*/ 6030481 h 6858001"/>
              <a:gd name="connsiteX39" fmla="*/ 5310434 w 7239084"/>
              <a:gd name="connsiteY39" fmla="*/ 4281500 h 6858001"/>
              <a:gd name="connsiteX40" fmla="*/ 5312079 w 7239084"/>
              <a:gd name="connsiteY40" fmla="*/ 4279422 h 6858001"/>
              <a:gd name="connsiteX41" fmla="*/ 5315146 w 7239084"/>
              <a:gd name="connsiteY41" fmla="*/ 4249054 h 6858001"/>
              <a:gd name="connsiteX42" fmla="*/ 5360494 w 7239084"/>
              <a:gd name="connsiteY42" fmla="*/ 4162003 h 6858001"/>
              <a:gd name="connsiteX43" fmla="*/ 5414740 w 7239084"/>
              <a:gd name="connsiteY43" fmla="*/ 4122919 h 6858001"/>
              <a:gd name="connsiteX44" fmla="*/ 5444148 w 7239084"/>
              <a:gd name="connsiteY44" fmla="*/ 4112495 h 6858001"/>
              <a:gd name="connsiteX45" fmla="*/ 5445662 w 7239084"/>
              <a:gd name="connsiteY45" fmla="*/ 4110585 h 6858001"/>
              <a:gd name="connsiteX46" fmla="*/ 1506824 w 7239084"/>
              <a:gd name="connsiteY46" fmla="*/ 1184050 h 6858001"/>
              <a:gd name="connsiteX47" fmla="*/ 1508288 w 7239084"/>
              <a:gd name="connsiteY47" fmla="*/ 1184547 h 6858001"/>
              <a:gd name="connsiteX48" fmla="*/ 1509832 w 7239084"/>
              <a:gd name="connsiteY48" fmla="*/ 1184445 h 6858001"/>
              <a:gd name="connsiteX49" fmla="*/ 1568356 w 7239084"/>
              <a:gd name="connsiteY49" fmla="*/ 1217950 h 6858001"/>
              <a:gd name="connsiteX50" fmla="*/ 1569362 w 7239084"/>
              <a:gd name="connsiteY50" fmla="*/ 1219940 h 6858001"/>
              <a:gd name="connsiteX51" fmla="*/ 1572244 w 7239084"/>
              <a:gd name="connsiteY51" fmla="*/ 1220319 h 6858001"/>
              <a:gd name="connsiteX52" fmla="*/ 2620075 w 7239084"/>
              <a:gd name="connsiteY52" fmla="*/ 2620879 h 6858001"/>
              <a:gd name="connsiteX53" fmla="*/ 2619965 w 7239084"/>
              <a:gd name="connsiteY53" fmla="*/ 2623528 h 6858001"/>
              <a:gd name="connsiteX54" fmla="*/ 2635340 w 7239084"/>
              <a:gd name="connsiteY54" fmla="*/ 2649895 h 6858001"/>
              <a:gd name="connsiteX55" fmla="*/ 2649837 w 7239084"/>
              <a:gd name="connsiteY55" fmla="*/ 2746973 h 6858001"/>
              <a:gd name="connsiteX56" fmla="*/ 2628939 w 7239084"/>
              <a:gd name="connsiteY56" fmla="*/ 2810481 h 6858001"/>
              <a:gd name="connsiteX57" fmla="*/ 2611278 w 7239084"/>
              <a:gd name="connsiteY57" fmla="*/ 2836202 h 6858001"/>
              <a:gd name="connsiteX58" fmla="*/ 2611177 w 7239084"/>
              <a:gd name="connsiteY58" fmla="*/ 2838637 h 6858001"/>
              <a:gd name="connsiteX59" fmla="*/ 1019248 w 7239084"/>
              <a:gd name="connsiteY59" fmla="*/ 5244666 h 6858001"/>
              <a:gd name="connsiteX60" fmla="*/ 1018595 w 7239084"/>
              <a:gd name="connsiteY60" fmla="*/ 5244580 h 6858001"/>
              <a:gd name="connsiteX61" fmla="*/ 1016834 w 7239084"/>
              <a:gd name="connsiteY61" fmla="*/ 5249693 h 6858001"/>
              <a:gd name="connsiteX62" fmla="*/ 972470 w 7239084"/>
              <a:gd name="connsiteY62" fmla="*/ 5271122 h 6858001"/>
              <a:gd name="connsiteX63" fmla="*/ 970895 w 7239084"/>
              <a:gd name="connsiteY63" fmla="*/ 5270411 h 6858001"/>
              <a:gd name="connsiteX64" fmla="*/ 969190 w 7239084"/>
              <a:gd name="connsiteY64" fmla="*/ 5270690 h 6858001"/>
              <a:gd name="connsiteX65" fmla="*/ 931876 w 7239084"/>
              <a:gd name="connsiteY65" fmla="*/ 5238520 h 6858001"/>
              <a:gd name="connsiteX66" fmla="*/ 931498 w 7239084"/>
              <a:gd name="connsiteY66" fmla="*/ 5233124 h 6858001"/>
              <a:gd name="connsiteX67" fmla="*/ 930846 w 7239084"/>
              <a:gd name="connsiteY67" fmla="*/ 5233039 h 6858001"/>
              <a:gd name="connsiteX68" fmla="*/ 15196 w 7239084"/>
              <a:gd name="connsiteY68" fmla="*/ 2497201 h 6858001"/>
              <a:gd name="connsiteX69" fmla="*/ 15734 w 7239084"/>
              <a:gd name="connsiteY69" fmla="*/ 2494824 h 6858001"/>
              <a:gd name="connsiteX70" fmla="*/ 5323 w 7239084"/>
              <a:gd name="connsiteY70" fmla="*/ 2465411 h 6858001"/>
              <a:gd name="connsiteX71" fmla="*/ 1556 w 7239084"/>
              <a:gd name="connsiteY71" fmla="*/ 2398657 h 6858001"/>
              <a:gd name="connsiteX72" fmla="*/ 40664 w 7239084"/>
              <a:gd name="connsiteY72" fmla="*/ 2308629 h 6858001"/>
              <a:gd name="connsiteX73" fmla="*/ 62330 w 7239084"/>
              <a:gd name="connsiteY73" fmla="*/ 2287134 h 6858001"/>
              <a:gd name="connsiteX74" fmla="*/ 62910 w 7239084"/>
              <a:gd name="connsiteY74" fmla="*/ 2284548 h 6858001"/>
              <a:gd name="connsiteX75" fmla="*/ 1437261 w 7239084"/>
              <a:gd name="connsiteY75" fmla="*/ 1202565 h 6858001"/>
              <a:gd name="connsiteX76" fmla="*/ 1440142 w 7239084"/>
              <a:gd name="connsiteY76" fmla="*/ 1202944 h 6858001"/>
              <a:gd name="connsiteX77" fmla="*/ 1441627 w 7239084"/>
              <a:gd name="connsiteY77" fmla="*/ 1201282 h 6858001"/>
              <a:gd name="connsiteX78" fmla="*/ 1506824 w 7239084"/>
              <a:gd name="connsiteY78" fmla="*/ 1184050 h 6858001"/>
              <a:gd name="connsiteX79" fmla="*/ 5578487 w 7239084"/>
              <a:gd name="connsiteY79" fmla="*/ 0 h 6858001"/>
              <a:gd name="connsiteX80" fmla="*/ 6777031 w 7239084"/>
              <a:gd name="connsiteY80" fmla="*/ 0 h 6858001"/>
              <a:gd name="connsiteX81" fmla="*/ 7239084 w 7239084"/>
              <a:gd name="connsiteY81" fmla="*/ 333223 h 6858001"/>
              <a:gd name="connsiteX82" fmla="*/ 7239084 w 7239084"/>
              <a:gd name="connsiteY82" fmla="*/ 2768309 h 6858001"/>
              <a:gd name="connsiteX83" fmla="*/ 5780250 w 7239084"/>
              <a:gd name="connsiteY83" fmla="*/ 2308312 h 6858001"/>
              <a:gd name="connsiteX84" fmla="*/ 5778792 w 7239084"/>
              <a:gd name="connsiteY84" fmla="*/ 2306097 h 6858001"/>
              <a:gd name="connsiteX85" fmla="*/ 5750923 w 7239084"/>
              <a:gd name="connsiteY85" fmla="*/ 2293656 h 6858001"/>
              <a:gd name="connsiteX86" fmla="*/ 5682504 w 7239084"/>
              <a:gd name="connsiteY86" fmla="*/ 2223277 h 6858001"/>
              <a:gd name="connsiteX87" fmla="*/ 5662420 w 7239084"/>
              <a:gd name="connsiteY87" fmla="*/ 2159505 h 6858001"/>
              <a:gd name="connsiteX88" fmla="*/ 5661753 w 7239084"/>
              <a:gd name="connsiteY88" fmla="*/ 2128312 h 6858001"/>
              <a:gd name="connsiteX89" fmla="*/ 5660414 w 7239084"/>
              <a:gd name="connsiteY89" fmla="*/ 2126276 h 6858001"/>
              <a:gd name="connsiteX90" fmla="*/ 1655572 w 7239084"/>
              <a:gd name="connsiteY90" fmla="*/ 0 h 6858001"/>
              <a:gd name="connsiteX91" fmla="*/ 4983773 w 7239084"/>
              <a:gd name="connsiteY91" fmla="*/ 0 h 6858001"/>
              <a:gd name="connsiteX92" fmla="*/ 4054004 w 7239084"/>
              <a:gd name="connsiteY92" fmla="*/ 1273434 h 6858001"/>
              <a:gd name="connsiteX93" fmla="*/ 4051441 w 7239084"/>
              <a:gd name="connsiteY93" fmla="*/ 1274107 h 6858001"/>
              <a:gd name="connsiteX94" fmla="*/ 4030744 w 7239084"/>
              <a:gd name="connsiteY94" fmla="*/ 1296541 h 6858001"/>
              <a:gd name="connsiteX95" fmla="*/ 3942195 w 7239084"/>
              <a:gd name="connsiteY95" fmla="*/ 1338887 h 6858001"/>
              <a:gd name="connsiteX96" fmla="*/ 3875349 w 7239084"/>
              <a:gd name="connsiteY96" fmla="*/ 1337543 h 6858001"/>
              <a:gd name="connsiteX97" fmla="*/ 3845578 w 7239084"/>
              <a:gd name="connsiteY97" fmla="*/ 1328208 h 6858001"/>
              <a:gd name="connsiteX98" fmla="*/ 3843222 w 7239084"/>
              <a:gd name="connsiteY98" fmla="*/ 1328826 h 6858001"/>
              <a:gd name="connsiteX99" fmla="*/ 1075981 w 7239084"/>
              <a:gd name="connsiteY99" fmla="*/ 512986 h 6858001"/>
              <a:gd name="connsiteX100" fmla="*/ 1075871 w 7239084"/>
              <a:gd name="connsiteY100" fmla="*/ 512339 h 6858001"/>
              <a:gd name="connsiteX101" fmla="*/ 1070467 w 7239084"/>
              <a:gd name="connsiteY101" fmla="*/ 512154 h 6858001"/>
              <a:gd name="connsiteX102" fmla="*/ 1036964 w 7239084"/>
              <a:gd name="connsiteY102" fmla="*/ 476033 h 6858001"/>
              <a:gd name="connsiteX103" fmla="*/ 1037182 w 7239084"/>
              <a:gd name="connsiteY103" fmla="*/ 474318 h 6858001"/>
              <a:gd name="connsiteX104" fmla="*/ 1036414 w 7239084"/>
              <a:gd name="connsiteY104" fmla="*/ 472770 h 6858001"/>
              <a:gd name="connsiteX105" fmla="*/ 1056218 w 7239084"/>
              <a:gd name="connsiteY105" fmla="*/ 427659 h 6858001"/>
              <a:gd name="connsiteX106" fmla="*/ 1061266 w 7239084"/>
              <a:gd name="connsiteY106" fmla="*/ 425713 h 6858001"/>
              <a:gd name="connsiteX107" fmla="*/ 1061157 w 7239084"/>
              <a:gd name="connsiteY107" fmla="*/ 425064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</a:cxnLst>
            <a:rect l="l" t="t" r="r" b="b"/>
            <a:pathLst>
              <a:path w="7239084" h="6858001">
                <a:moveTo>
                  <a:pt x="3412270" y="4471029"/>
                </a:moveTo>
                <a:cubicBezTo>
                  <a:pt x="3443932" y="4467255"/>
                  <a:pt x="3477527" y="4472276"/>
                  <a:pt x="3509056" y="4487359"/>
                </a:cubicBezTo>
                <a:cubicBezTo>
                  <a:pt x="3530079" y="4497414"/>
                  <a:pt x="3548193" y="4510990"/>
                  <a:pt x="3562949" y="4526927"/>
                </a:cubicBezTo>
                <a:lnTo>
                  <a:pt x="3581924" y="4551694"/>
                </a:lnTo>
                <a:lnTo>
                  <a:pt x="3584208" y="4552546"/>
                </a:lnTo>
                <a:lnTo>
                  <a:pt x="5377746" y="6812286"/>
                </a:lnTo>
                <a:lnTo>
                  <a:pt x="5377464" y="6812879"/>
                </a:lnTo>
                <a:lnTo>
                  <a:pt x="5381778" y="6816142"/>
                </a:lnTo>
                <a:cubicBezTo>
                  <a:pt x="5387479" y="6822631"/>
                  <a:pt x="5391129" y="6830660"/>
                  <a:pt x="5392355" y="6839155"/>
                </a:cubicBezTo>
                <a:lnTo>
                  <a:pt x="5389458" y="6858001"/>
                </a:lnTo>
                <a:lnTo>
                  <a:pt x="2305051" y="6858001"/>
                </a:lnTo>
                <a:lnTo>
                  <a:pt x="2282986" y="6831860"/>
                </a:lnTo>
                <a:lnTo>
                  <a:pt x="2269271" y="6804592"/>
                </a:lnTo>
                <a:lnTo>
                  <a:pt x="2266993" y="6803239"/>
                </a:lnTo>
                <a:lnTo>
                  <a:pt x="1664696" y="5161057"/>
                </a:lnTo>
                <a:lnTo>
                  <a:pt x="1665950" y="5158436"/>
                </a:lnTo>
                <a:lnTo>
                  <a:pt x="1664830" y="5156508"/>
                </a:lnTo>
                <a:cubicBezTo>
                  <a:pt x="1657460" y="5135283"/>
                  <a:pt x="1658157" y="5111163"/>
                  <a:pt x="1668672" y="5089183"/>
                </a:cubicBezTo>
                <a:lnTo>
                  <a:pt x="1669599" y="5087944"/>
                </a:lnTo>
                <a:lnTo>
                  <a:pt x="1669981" y="5086444"/>
                </a:lnTo>
                <a:cubicBezTo>
                  <a:pt x="1680496" y="5064463"/>
                  <a:pt x="1698837" y="5048784"/>
                  <a:pt x="1719986" y="5041200"/>
                </a:cubicBezTo>
                <a:lnTo>
                  <a:pt x="1722191" y="5040862"/>
                </a:lnTo>
                <a:lnTo>
                  <a:pt x="1723445" y="5038239"/>
                </a:lnTo>
                <a:lnTo>
                  <a:pt x="3379951" y="4476541"/>
                </a:lnTo>
                <a:lnTo>
                  <a:pt x="3382435" y="4477465"/>
                </a:lnTo>
                <a:close/>
                <a:moveTo>
                  <a:pt x="7239084" y="3440100"/>
                </a:moveTo>
                <a:lnTo>
                  <a:pt x="7239084" y="6040104"/>
                </a:lnTo>
                <a:lnTo>
                  <a:pt x="7213346" y="6050620"/>
                </a:lnTo>
                <a:lnTo>
                  <a:pt x="7183183" y="6055270"/>
                </a:lnTo>
                <a:lnTo>
                  <a:pt x="7181192" y="6057020"/>
                </a:lnTo>
                <a:lnTo>
                  <a:pt x="5433332" y="6124204"/>
                </a:lnTo>
                <a:lnTo>
                  <a:pt x="5431226" y="6122203"/>
                </a:lnTo>
                <a:lnTo>
                  <a:pt x="5429046" y="6122676"/>
                </a:lnTo>
                <a:cubicBezTo>
                  <a:pt x="5406582" y="6123149"/>
                  <a:pt x="5383850" y="6115057"/>
                  <a:pt x="5366178" y="6098283"/>
                </a:cubicBezTo>
                <a:lnTo>
                  <a:pt x="5365286" y="6097019"/>
                </a:lnTo>
                <a:lnTo>
                  <a:pt x="5363976" y="6096194"/>
                </a:lnTo>
                <a:cubicBezTo>
                  <a:pt x="5346302" y="6079418"/>
                  <a:pt x="5337035" y="6057142"/>
                  <a:pt x="5336334" y="6034683"/>
                </a:cubicBezTo>
                <a:lnTo>
                  <a:pt x="5336691" y="6032482"/>
                </a:lnTo>
                <a:lnTo>
                  <a:pt x="5334582" y="6030481"/>
                </a:lnTo>
                <a:lnTo>
                  <a:pt x="5310434" y="4281500"/>
                </a:lnTo>
                <a:lnTo>
                  <a:pt x="5312079" y="4279422"/>
                </a:lnTo>
                <a:lnTo>
                  <a:pt x="5315146" y="4249054"/>
                </a:lnTo>
                <a:cubicBezTo>
                  <a:pt x="5321308" y="4217769"/>
                  <a:pt x="5336434" y="4187354"/>
                  <a:pt x="5360494" y="4162003"/>
                </a:cubicBezTo>
                <a:cubicBezTo>
                  <a:pt x="5376536" y="4145102"/>
                  <a:pt x="5395032" y="4132049"/>
                  <a:pt x="5414740" y="4122919"/>
                </a:cubicBezTo>
                <a:lnTo>
                  <a:pt x="5444148" y="4112495"/>
                </a:lnTo>
                <a:lnTo>
                  <a:pt x="5445662" y="4110585"/>
                </a:lnTo>
                <a:close/>
                <a:moveTo>
                  <a:pt x="1506824" y="1184050"/>
                </a:moveTo>
                <a:lnTo>
                  <a:pt x="1508288" y="1184547"/>
                </a:lnTo>
                <a:lnTo>
                  <a:pt x="1509832" y="1184445"/>
                </a:lnTo>
                <a:cubicBezTo>
                  <a:pt x="1533991" y="1187623"/>
                  <a:pt x="1554586" y="1200195"/>
                  <a:pt x="1568356" y="1217950"/>
                </a:cubicBezTo>
                <a:lnTo>
                  <a:pt x="1569362" y="1219940"/>
                </a:lnTo>
                <a:lnTo>
                  <a:pt x="1572244" y="1220319"/>
                </a:lnTo>
                <a:lnTo>
                  <a:pt x="2620075" y="2620879"/>
                </a:lnTo>
                <a:lnTo>
                  <a:pt x="2619965" y="2623528"/>
                </a:lnTo>
                <a:lnTo>
                  <a:pt x="2635340" y="2649895"/>
                </a:lnTo>
                <a:cubicBezTo>
                  <a:pt x="2648750" y="2678826"/>
                  <a:pt x="2654395" y="2712320"/>
                  <a:pt x="2649837" y="2746973"/>
                </a:cubicBezTo>
                <a:cubicBezTo>
                  <a:pt x="2646799" y="2770075"/>
                  <a:pt x="2639512" y="2791509"/>
                  <a:pt x="2628939" y="2810481"/>
                </a:cubicBezTo>
                <a:lnTo>
                  <a:pt x="2611278" y="2836202"/>
                </a:lnTo>
                <a:lnTo>
                  <a:pt x="2611177" y="2838637"/>
                </a:lnTo>
                <a:lnTo>
                  <a:pt x="1019248" y="5244666"/>
                </a:lnTo>
                <a:lnTo>
                  <a:pt x="1018595" y="5244580"/>
                </a:lnTo>
                <a:lnTo>
                  <a:pt x="1016834" y="5249693"/>
                </a:lnTo>
                <a:cubicBezTo>
                  <a:pt x="1008033" y="5264559"/>
                  <a:pt x="990828" y="5273536"/>
                  <a:pt x="972470" y="5271122"/>
                </a:cubicBezTo>
                <a:lnTo>
                  <a:pt x="970895" y="5270411"/>
                </a:lnTo>
                <a:lnTo>
                  <a:pt x="969190" y="5270690"/>
                </a:lnTo>
                <a:cubicBezTo>
                  <a:pt x="950832" y="5268276"/>
                  <a:pt x="936534" y="5255154"/>
                  <a:pt x="931876" y="5238520"/>
                </a:cubicBezTo>
                <a:lnTo>
                  <a:pt x="931498" y="5233124"/>
                </a:lnTo>
                <a:lnTo>
                  <a:pt x="930846" y="5233039"/>
                </a:lnTo>
                <a:lnTo>
                  <a:pt x="15196" y="2497201"/>
                </a:lnTo>
                <a:lnTo>
                  <a:pt x="15734" y="2494824"/>
                </a:lnTo>
                <a:lnTo>
                  <a:pt x="5323" y="2465411"/>
                </a:lnTo>
                <a:cubicBezTo>
                  <a:pt x="14" y="2444348"/>
                  <a:pt x="-1483" y="2421760"/>
                  <a:pt x="1556" y="2398657"/>
                </a:cubicBezTo>
                <a:cubicBezTo>
                  <a:pt x="6114" y="2364004"/>
                  <a:pt x="20228" y="2333109"/>
                  <a:pt x="40664" y="2308629"/>
                </a:cubicBezTo>
                <a:lnTo>
                  <a:pt x="62330" y="2287134"/>
                </a:lnTo>
                <a:lnTo>
                  <a:pt x="62910" y="2284548"/>
                </a:lnTo>
                <a:lnTo>
                  <a:pt x="1437261" y="1202565"/>
                </a:lnTo>
                <a:lnTo>
                  <a:pt x="1440142" y="1202944"/>
                </a:lnTo>
                <a:lnTo>
                  <a:pt x="1441627" y="1201282"/>
                </a:lnTo>
                <a:cubicBezTo>
                  <a:pt x="1459520" y="1187691"/>
                  <a:pt x="1482665" y="1180873"/>
                  <a:pt x="1506824" y="1184050"/>
                </a:cubicBezTo>
                <a:close/>
                <a:moveTo>
                  <a:pt x="5578487" y="0"/>
                </a:moveTo>
                <a:lnTo>
                  <a:pt x="6777031" y="0"/>
                </a:lnTo>
                <a:lnTo>
                  <a:pt x="7239084" y="333223"/>
                </a:lnTo>
                <a:lnTo>
                  <a:pt x="7239084" y="2768309"/>
                </a:lnTo>
                <a:lnTo>
                  <a:pt x="5780250" y="2308312"/>
                </a:lnTo>
                <a:lnTo>
                  <a:pt x="5778792" y="2306097"/>
                </a:lnTo>
                <a:lnTo>
                  <a:pt x="5750923" y="2293656"/>
                </a:lnTo>
                <a:cubicBezTo>
                  <a:pt x="5723152" y="2277984"/>
                  <a:pt x="5699024" y="2254078"/>
                  <a:pt x="5682504" y="2223277"/>
                </a:cubicBezTo>
                <a:cubicBezTo>
                  <a:pt x="5671492" y="2202740"/>
                  <a:pt x="5664904" y="2181083"/>
                  <a:pt x="5662420" y="2159505"/>
                </a:cubicBezTo>
                <a:lnTo>
                  <a:pt x="5661753" y="2128312"/>
                </a:lnTo>
                <a:lnTo>
                  <a:pt x="5660414" y="2126276"/>
                </a:lnTo>
                <a:close/>
                <a:moveTo>
                  <a:pt x="1655572" y="0"/>
                </a:moveTo>
                <a:lnTo>
                  <a:pt x="4983773" y="0"/>
                </a:lnTo>
                <a:lnTo>
                  <a:pt x="4054004" y="1273434"/>
                </a:lnTo>
                <a:lnTo>
                  <a:pt x="4051441" y="1274107"/>
                </a:lnTo>
                <a:lnTo>
                  <a:pt x="4030744" y="1296541"/>
                </a:lnTo>
                <a:cubicBezTo>
                  <a:pt x="4007021" y="1317848"/>
                  <a:pt x="3976660" y="1333074"/>
                  <a:pt x="3942195" y="1338887"/>
                </a:cubicBezTo>
                <a:cubicBezTo>
                  <a:pt x="3919218" y="1342761"/>
                  <a:pt x="3896592" y="1342082"/>
                  <a:pt x="3875349" y="1337543"/>
                </a:cubicBezTo>
                <a:lnTo>
                  <a:pt x="3845578" y="1328208"/>
                </a:lnTo>
                <a:lnTo>
                  <a:pt x="3843222" y="1328826"/>
                </a:lnTo>
                <a:lnTo>
                  <a:pt x="1075981" y="512986"/>
                </a:lnTo>
                <a:lnTo>
                  <a:pt x="1075871" y="512339"/>
                </a:lnTo>
                <a:lnTo>
                  <a:pt x="1070467" y="512154"/>
                </a:lnTo>
                <a:cubicBezTo>
                  <a:pt x="1053674" y="508102"/>
                  <a:pt x="1040043" y="494290"/>
                  <a:pt x="1036964" y="476033"/>
                </a:cubicBezTo>
                <a:lnTo>
                  <a:pt x="1037182" y="474318"/>
                </a:lnTo>
                <a:lnTo>
                  <a:pt x="1036414" y="472770"/>
                </a:lnTo>
                <a:cubicBezTo>
                  <a:pt x="1033335" y="454511"/>
                  <a:pt x="1041683" y="436992"/>
                  <a:pt x="1056218" y="427659"/>
                </a:cubicBezTo>
                <a:lnTo>
                  <a:pt x="1061266" y="425713"/>
                </a:lnTo>
                <a:lnTo>
                  <a:pt x="1061157" y="425064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855F19F-C1FD-604D-9577-45789D1B2EE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8271" y="2742035"/>
            <a:ext cx="3464605" cy="1211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6872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20687-8115-452C-80FD-5DF5FE44A69D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5FB1B-81AC-472F-8B66-CA4DF2458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34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20687-8115-452C-80FD-5DF5FE44A69D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5FB1B-81AC-472F-8B66-CA4DF2458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7481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20687-8115-452C-80FD-5DF5FE44A69D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5FB1B-81AC-472F-8B66-CA4DF2458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533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20687-8115-452C-80FD-5DF5FE44A69D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5FB1B-81AC-472F-8B66-CA4DF2458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710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20687-8115-452C-80FD-5DF5FE44A69D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5FB1B-81AC-472F-8B66-CA4DF2458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464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20687-8115-452C-80FD-5DF5FE44A69D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5FB1B-81AC-472F-8B66-CA4DF2458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464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20687-8115-452C-80FD-5DF5FE44A69D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5FB1B-81AC-472F-8B66-CA4DF2458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516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20687-8115-452C-80FD-5DF5FE44A69D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5FB1B-81AC-472F-8B66-CA4DF2458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482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820687-8115-452C-80FD-5DF5FE44A69D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55FB1B-81AC-472F-8B66-CA4DF2458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114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tags" Target="../tags/tag6.xml"/><Relationship Id="rId7" Type="http://schemas.openxmlformats.org/officeDocument/2006/relationships/image" Target="../media/image4.jpeg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notesSlide" Target="../notesSlides/notesSlide1.x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tags" Target="../tags/tag10.xml"/><Relationship Id="rId7" Type="http://schemas.openxmlformats.org/officeDocument/2006/relationships/notesSlide" Target="../notesSlides/notesSlide2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6" Type="http://schemas.openxmlformats.org/officeDocument/2006/relationships/slideLayout" Target="../slideLayouts/slideLayout1.xml"/><Relationship Id="rId5" Type="http://schemas.openxmlformats.org/officeDocument/2006/relationships/tags" Target="../tags/tag12.xml"/><Relationship Id="rId10" Type="http://schemas.openxmlformats.org/officeDocument/2006/relationships/hyperlink" Target="https://www.costarpowerbrokers.com/quarterly-deals-winners" TargetMode="External"/><Relationship Id="rId4" Type="http://schemas.openxmlformats.org/officeDocument/2006/relationships/tags" Target="../tags/tag11.xml"/><Relationship Id="rId9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tags" Target="../tags/tag15.xml"/><Relationship Id="rId7" Type="http://schemas.openxmlformats.org/officeDocument/2006/relationships/notesSlide" Target="../notesSlides/notesSlide3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6" Type="http://schemas.openxmlformats.org/officeDocument/2006/relationships/slideLayout" Target="../slideLayouts/slideLayout1.xml"/><Relationship Id="rId5" Type="http://schemas.openxmlformats.org/officeDocument/2006/relationships/tags" Target="../tags/tag17.xml"/><Relationship Id="rId10" Type="http://schemas.openxmlformats.org/officeDocument/2006/relationships/image" Target="../media/image5.jpeg"/><Relationship Id="rId4" Type="http://schemas.openxmlformats.org/officeDocument/2006/relationships/tags" Target="../tags/tag16.xml"/><Relationship Id="rId9" Type="http://schemas.openxmlformats.org/officeDocument/2006/relationships/hyperlink" Target="https://www.costarpowerbrokers.com/quarterly-deals-winner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logo&#10;&#10;Description automatically generated">
            <a:extLst>
              <a:ext uri="{FF2B5EF4-FFF2-40B4-BE49-F238E27FC236}">
                <a16:creationId xmlns:a16="http://schemas.microsoft.com/office/drawing/2014/main" id="{EB4B0C23-A9A5-4A5D-8F83-AD07DB531ECA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784" y="2210715"/>
            <a:ext cx="3083111" cy="1542597"/>
          </a:xfrm>
          <a:prstGeom prst="rect">
            <a:avLst/>
          </a:prstGeom>
        </p:spPr>
      </p:pic>
      <p:sp>
        <p:nvSpPr>
          <p:cNvPr id="2" name="Text Placeholder 1"/>
          <p:cNvSpPr>
            <a:spLocks noGrp="1"/>
          </p:cNvSpPr>
          <p:nvPr>
            <p:ph type="body" sz="quarter" idx="11"/>
            <p:custDataLst>
              <p:tags r:id="rId2"/>
            </p:custDataLst>
          </p:nvPr>
        </p:nvSpPr>
        <p:spPr>
          <a:xfrm>
            <a:off x="450587" y="3547829"/>
            <a:ext cx="5106207" cy="2690412"/>
          </a:xfrm>
        </p:spPr>
        <p:txBody>
          <a:bodyPr vert="horz" lIns="91440" tIns="45720" rIns="91440" bIns="0" rtlCol="0" anchor="t">
            <a:normAutofit fontScale="77500" lnSpcReduction="20000"/>
          </a:bodyPr>
          <a:lstStyle/>
          <a:p>
            <a:r>
              <a:rPr lang="en-US" dirty="0">
                <a:latin typeface="CoStar Brown"/>
                <a:cs typeface="Arial"/>
              </a:rPr>
              <a:t>Prix CoStar</a:t>
            </a:r>
            <a:br>
              <a:rPr lang="en-US" dirty="0">
                <a:latin typeface="CoStar Brown"/>
                <a:cs typeface="Arial"/>
              </a:rPr>
            </a:br>
            <a:r>
              <a:rPr lang="en-US" dirty="0">
                <a:latin typeface="CoStar Brown"/>
                <a:cs typeface="Arial"/>
              </a:rPr>
              <a:t>Transactions </a:t>
            </a:r>
            <a:r>
              <a:rPr lang="en-US" dirty="0" err="1">
                <a:latin typeface="CoStar Brown"/>
                <a:cs typeface="Arial"/>
              </a:rPr>
              <a:t>trimestrielles</a:t>
            </a:r>
            <a:br>
              <a:rPr lang="en-US" dirty="0">
                <a:latin typeface="CoStar Brown"/>
                <a:cs typeface="Arial"/>
              </a:rPr>
            </a:br>
            <a:br>
              <a:rPr lang="en-US" dirty="0">
                <a:latin typeface="CoStar Brown"/>
                <a:cs typeface="Arial"/>
              </a:rPr>
            </a:br>
            <a:r>
              <a:rPr lang="en-US" dirty="0" err="1">
                <a:latin typeface="CoStar Brown"/>
                <a:cs typeface="Arial"/>
              </a:rPr>
              <a:t>Boîte</a:t>
            </a:r>
            <a:r>
              <a:rPr lang="en-US" dirty="0">
                <a:latin typeface="CoStar Brown"/>
                <a:cs typeface="Arial"/>
              </a:rPr>
              <a:t> à </a:t>
            </a:r>
            <a:r>
              <a:rPr lang="en-US" dirty="0" err="1">
                <a:latin typeface="CoStar Brown"/>
                <a:cs typeface="Arial"/>
              </a:rPr>
              <a:t>outils</a:t>
            </a:r>
            <a:r>
              <a:rPr lang="en-US" dirty="0">
                <a:latin typeface="CoStar Brown"/>
                <a:cs typeface="Arial"/>
              </a:rPr>
              <a:t> pour les </a:t>
            </a:r>
            <a:r>
              <a:rPr lang="en-US" dirty="0">
                <a:solidFill>
                  <a:srgbClr val="000000"/>
                </a:solidFill>
                <a:latin typeface="CoStar Brown"/>
                <a:cs typeface="Arial"/>
              </a:rPr>
              <a:t>réseaux</a:t>
            </a:r>
            <a:r>
              <a:rPr lang="en-US" dirty="0">
                <a:latin typeface="CoStar Brown"/>
                <a:cs typeface="Arial"/>
              </a:rPr>
              <a:t> </a:t>
            </a:r>
            <a:r>
              <a:rPr lang="en-US" dirty="0" err="1">
                <a:latin typeface="CoStar Brown"/>
                <a:cs typeface="Arial"/>
              </a:rPr>
              <a:t>sociaux</a:t>
            </a:r>
            <a:r>
              <a:rPr lang="en-US" dirty="0">
                <a:latin typeface="CoStar Brown"/>
                <a:cs typeface="Arial"/>
              </a:rPr>
              <a:t> des </a:t>
            </a:r>
            <a:r>
              <a:rPr lang="en-US" dirty="0" err="1">
                <a:latin typeface="CoStar Brown"/>
                <a:cs typeface="Arial"/>
              </a:rPr>
              <a:t>gagnants</a:t>
            </a:r>
            <a:br>
              <a:rPr lang="en-US" dirty="0">
                <a:latin typeface="CoStar Brown"/>
                <a:cs typeface="Arial"/>
              </a:rPr>
            </a:br>
            <a:endParaRPr lang="en-US" dirty="0">
              <a:latin typeface="CoStar Brown"/>
              <a:cs typeface="Arial"/>
            </a:endParaRPr>
          </a:p>
          <a:p>
            <a:r>
              <a:rPr lang="en-US" dirty="0">
                <a:latin typeface="CoStar Brown"/>
                <a:cs typeface="Arial"/>
              </a:rPr>
              <a:t>T3 2025</a:t>
            </a:r>
          </a:p>
        </p:txBody>
      </p:sp>
      <p:pic>
        <p:nvPicPr>
          <p:cNvPr id="5" name="Picture Placeholder 4"/>
          <p:cNvPicPr>
            <a:picLocks noGrp="1" noChangeAspect="1"/>
          </p:cNvPicPr>
          <p:nvPr>
            <p:ph type="pic" sz="quarter" idx="13"/>
            <p:custDataLst>
              <p:tags r:id="rId3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36550" y="-1"/>
            <a:ext cx="6955450" cy="6858001"/>
          </a:xfrm>
        </p:spPr>
      </p:pic>
    </p:spTree>
    <p:extLst>
      <p:ext uri="{BB962C8B-B14F-4D97-AF65-F5344CB8AC3E}">
        <p14:creationId xmlns:p14="http://schemas.microsoft.com/office/powerpoint/2010/main" val="14215320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Placeholder 4">
            <a:extLst>
              <a:ext uri="{FF2B5EF4-FFF2-40B4-BE49-F238E27FC236}">
                <a16:creationId xmlns:a16="http://schemas.microsoft.com/office/drawing/2014/main" id="{B52DEB4C-2417-D543-855F-B32ACE64B909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9801185" y="2"/>
            <a:ext cx="2390815" cy="6857999"/>
          </a:xfrm>
          <a:custGeom>
            <a:avLst/>
            <a:gdLst>
              <a:gd name="connsiteX0" fmla="*/ 1793019 w 2390815"/>
              <a:gd name="connsiteY0" fmla="*/ 0 h 6857999"/>
              <a:gd name="connsiteX1" fmla="*/ 2390815 w 2390815"/>
              <a:gd name="connsiteY1" fmla="*/ 0 h 6857999"/>
              <a:gd name="connsiteX2" fmla="*/ 2390815 w 2390815"/>
              <a:gd name="connsiteY2" fmla="*/ 6857999 h 6857999"/>
              <a:gd name="connsiteX3" fmla="*/ 2304091 w 2390815"/>
              <a:gd name="connsiteY3" fmla="*/ 6857999 h 6857999"/>
              <a:gd name="connsiteX4" fmla="*/ 67298 w 2390815"/>
              <a:gd name="connsiteY4" fmla="*/ 2271386 h 6857999"/>
              <a:gd name="connsiteX5" fmla="*/ 67859 w 2390815"/>
              <a:gd name="connsiteY5" fmla="*/ 2265193 h 6857999"/>
              <a:gd name="connsiteX6" fmla="*/ 31740 w 2390815"/>
              <a:gd name="connsiteY6" fmla="*/ 2194246 h 6857999"/>
              <a:gd name="connsiteX7" fmla="*/ 0 w 2390815"/>
              <a:gd name="connsiteY7" fmla="*/ 2026625 h 6857999"/>
              <a:gd name="connsiteX8" fmla="*/ 68979 w 2390815"/>
              <a:gd name="connsiteY8" fmla="*/ 1785858 h 6857999"/>
              <a:gd name="connsiteX9" fmla="*/ 116641 w 2390815"/>
              <a:gd name="connsiteY9" fmla="*/ 1724267 h 6857999"/>
              <a:gd name="connsiteX10" fmla="*/ 117252 w 2390815"/>
              <a:gd name="connsiteY10" fmla="*/ 1717531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390815" h="6857999">
                <a:moveTo>
                  <a:pt x="1793019" y="0"/>
                </a:moveTo>
                <a:lnTo>
                  <a:pt x="2390815" y="0"/>
                </a:lnTo>
                <a:lnTo>
                  <a:pt x="2390815" y="6857999"/>
                </a:lnTo>
                <a:lnTo>
                  <a:pt x="2304091" y="6857999"/>
                </a:lnTo>
                <a:lnTo>
                  <a:pt x="67298" y="2271386"/>
                </a:lnTo>
                <a:lnTo>
                  <a:pt x="67859" y="2265193"/>
                </a:lnTo>
                <a:lnTo>
                  <a:pt x="31740" y="2194246"/>
                </a:lnTo>
                <a:cubicBezTo>
                  <a:pt x="11306" y="2142728"/>
                  <a:pt x="0" y="2086082"/>
                  <a:pt x="0" y="2026625"/>
                </a:cubicBezTo>
                <a:cubicBezTo>
                  <a:pt x="0" y="1937442"/>
                  <a:pt x="25430" y="1854585"/>
                  <a:pt x="68979" y="1785858"/>
                </a:cubicBezTo>
                <a:lnTo>
                  <a:pt x="116641" y="1724267"/>
                </a:lnTo>
                <a:lnTo>
                  <a:pt x="117252" y="1717531"/>
                </a:lnTo>
                <a:close/>
              </a:path>
            </a:pathLst>
          </a:cu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FF1A249B-DC16-914B-81F5-EB7C0A35BEF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280032" y="290164"/>
            <a:ext cx="10515600" cy="76002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latin typeface="CoStar Brown" pitchFamily="2" charset="77"/>
              </a:rPr>
              <a:t>Comment </a:t>
            </a:r>
            <a:r>
              <a:rPr lang="en-US" dirty="0" err="1">
                <a:latin typeface="CoStar Brown" pitchFamily="2" charset="77"/>
              </a:rPr>
              <a:t>utiliser</a:t>
            </a:r>
            <a:r>
              <a:rPr lang="en-US" dirty="0">
                <a:latin typeface="CoStar Brown" pitchFamily="2" charset="77"/>
              </a:rPr>
              <a:t> </a:t>
            </a:r>
            <a:r>
              <a:rPr lang="en-US" dirty="0" err="1">
                <a:latin typeface="CoStar Brown" pitchFamily="2" charset="77"/>
              </a:rPr>
              <a:t>cette</a:t>
            </a:r>
            <a:r>
              <a:rPr lang="en-US" dirty="0">
                <a:latin typeface="CoStar Brown" pitchFamily="2" charset="77"/>
              </a:rPr>
              <a:t> </a:t>
            </a:r>
            <a:r>
              <a:rPr lang="en-US" dirty="0" err="1">
                <a:latin typeface="CoStar Brown" pitchFamily="2" charset="77"/>
              </a:rPr>
              <a:t>boîte</a:t>
            </a:r>
            <a:r>
              <a:rPr lang="en-US" dirty="0">
                <a:latin typeface="CoStar Brown" pitchFamily="2" charset="77"/>
              </a:rPr>
              <a:t> à </a:t>
            </a:r>
            <a:r>
              <a:rPr lang="en-US" dirty="0" err="1">
                <a:latin typeface="CoStar Brown" pitchFamily="2" charset="77"/>
              </a:rPr>
              <a:t>outils</a:t>
            </a:r>
            <a:endParaRPr lang="en-US" dirty="0">
              <a:latin typeface="CoStar Brown" pitchFamily="2" charset="77"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1DD7CFB6-291F-4B1E-84D9-DAD7EA14F2D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280032" y="1340346"/>
            <a:ext cx="8315328" cy="4896835"/>
          </a:xfrm>
          <a:prstGeom prst="rect">
            <a:avLst/>
          </a:prstGeom>
        </p:spPr>
        <p:txBody>
          <a:bodyPr numCol="1" anchor="t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1800" dirty="0">
                <a:latin typeface="CoStar Brown"/>
              </a:rPr>
              <a:t>Félicitations pour faire partie du premier groupe de gagnants qui sont félicités par </a:t>
            </a:r>
            <a:r>
              <a:rPr lang="fr-FR" sz="1800" dirty="0" err="1">
                <a:latin typeface="CoStar Brown"/>
              </a:rPr>
              <a:t>CoStar</a:t>
            </a:r>
            <a:r>
              <a:rPr lang="fr-FR" sz="1800" dirty="0">
                <a:latin typeface="CoStar Brown"/>
              </a:rPr>
              <a:t> pour leurs réalisations exceptionnelles et leur travail acharné. Cette boîte à outils pour les médias sociaux vous aidera à souligner votre succès sur vos réseaux sociaux personnels ou ceux de votre entreprise et à entrer en contact avec d'autres chefs de file de l'industrie.</a:t>
            </a:r>
            <a:endParaRPr lang="en-US" sz="1800" dirty="0">
              <a:latin typeface="CoStar Brown"/>
            </a:endParaRPr>
          </a:p>
        </p:txBody>
      </p:sp>
      <p:pic>
        <p:nvPicPr>
          <p:cNvPr id="7" name="Picture 6" descr="A picture containing logo&#10;&#10;Description automatically generated">
            <a:extLst>
              <a:ext uri="{FF2B5EF4-FFF2-40B4-BE49-F238E27FC236}">
                <a16:creationId xmlns:a16="http://schemas.microsoft.com/office/drawing/2014/main" id="{DC52C501-1F3D-4B71-BA91-59A70B3D5DF7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582" y="5782109"/>
            <a:ext cx="2150329" cy="1075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80029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cture containing logo&#10;&#10;Description automatically generated">
            <a:extLst>
              <a:ext uri="{FF2B5EF4-FFF2-40B4-BE49-F238E27FC236}">
                <a16:creationId xmlns:a16="http://schemas.microsoft.com/office/drawing/2014/main" id="{42AEE0D2-D11C-4144-835A-8F56965631B5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582" y="5782109"/>
            <a:ext cx="2150329" cy="1075891"/>
          </a:xfrm>
          <a:prstGeom prst="rect">
            <a:avLst/>
          </a:prstGeom>
        </p:spPr>
      </p:pic>
      <p:pic>
        <p:nvPicPr>
          <p:cNvPr id="5" name="Picture Placeholder 4">
            <a:extLst>
              <a:ext uri="{FF2B5EF4-FFF2-40B4-BE49-F238E27FC236}">
                <a16:creationId xmlns:a16="http://schemas.microsoft.com/office/drawing/2014/main" id="{B52DEB4C-2417-D543-855F-B32ACE64B909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9801185" y="2"/>
            <a:ext cx="2390815" cy="6857999"/>
          </a:xfrm>
          <a:custGeom>
            <a:avLst/>
            <a:gdLst>
              <a:gd name="connsiteX0" fmla="*/ 1793019 w 2390815"/>
              <a:gd name="connsiteY0" fmla="*/ 0 h 6857999"/>
              <a:gd name="connsiteX1" fmla="*/ 2390815 w 2390815"/>
              <a:gd name="connsiteY1" fmla="*/ 0 h 6857999"/>
              <a:gd name="connsiteX2" fmla="*/ 2390815 w 2390815"/>
              <a:gd name="connsiteY2" fmla="*/ 6857999 h 6857999"/>
              <a:gd name="connsiteX3" fmla="*/ 2304091 w 2390815"/>
              <a:gd name="connsiteY3" fmla="*/ 6857999 h 6857999"/>
              <a:gd name="connsiteX4" fmla="*/ 67298 w 2390815"/>
              <a:gd name="connsiteY4" fmla="*/ 2271386 h 6857999"/>
              <a:gd name="connsiteX5" fmla="*/ 67859 w 2390815"/>
              <a:gd name="connsiteY5" fmla="*/ 2265193 h 6857999"/>
              <a:gd name="connsiteX6" fmla="*/ 31740 w 2390815"/>
              <a:gd name="connsiteY6" fmla="*/ 2194246 h 6857999"/>
              <a:gd name="connsiteX7" fmla="*/ 0 w 2390815"/>
              <a:gd name="connsiteY7" fmla="*/ 2026625 h 6857999"/>
              <a:gd name="connsiteX8" fmla="*/ 68979 w 2390815"/>
              <a:gd name="connsiteY8" fmla="*/ 1785858 h 6857999"/>
              <a:gd name="connsiteX9" fmla="*/ 116641 w 2390815"/>
              <a:gd name="connsiteY9" fmla="*/ 1724267 h 6857999"/>
              <a:gd name="connsiteX10" fmla="*/ 117252 w 2390815"/>
              <a:gd name="connsiteY10" fmla="*/ 1717531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390815" h="6857999">
                <a:moveTo>
                  <a:pt x="1793019" y="0"/>
                </a:moveTo>
                <a:lnTo>
                  <a:pt x="2390815" y="0"/>
                </a:lnTo>
                <a:lnTo>
                  <a:pt x="2390815" y="6857999"/>
                </a:lnTo>
                <a:lnTo>
                  <a:pt x="2304091" y="6857999"/>
                </a:lnTo>
                <a:lnTo>
                  <a:pt x="67298" y="2271386"/>
                </a:lnTo>
                <a:lnTo>
                  <a:pt x="67859" y="2265193"/>
                </a:lnTo>
                <a:lnTo>
                  <a:pt x="31740" y="2194246"/>
                </a:lnTo>
                <a:cubicBezTo>
                  <a:pt x="11306" y="2142728"/>
                  <a:pt x="0" y="2086082"/>
                  <a:pt x="0" y="2026625"/>
                </a:cubicBezTo>
                <a:cubicBezTo>
                  <a:pt x="0" y="1937442"/>
                  <a:pt x="25430" y="1854585"/>
                  <a:pt x="68979" y="1785858"/>
                </a:cubicBezTo>
                <a:lnTo>
                  <a:pt x="116641" y="1724267"/>
                </a:lnTo>
                <a:lnTo>
                  <a:pt x="117252" y="1717531"/>
                </a:lnTo>
                <a:close/>
              </a:path>
            </a:pathLst>
          </a:custGeom>
        </p:spPr>
      </p:pic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B68128F-EB11-C94D-8D7A-533867C1CF80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320869" y="899605"/>
            <a:ext cx="5056674" cy="5736586"/>
          </a:xfrm>
          <a:prstGeom prst="rect">
            <a:avLst/>
          </a:prstGeom>
        </p:spPr>
        <p:txBody>
          <a:bodyPr lIns="91440" tIns="45720" rIns="91440" bIns="45720" numCol="1" anchor="t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1" dirty="0">
                <a:solidFill>
                  <a:srgbClr val="0070C0"/>
                </a:solidFill>
                <a:latin typeface="CoStar Brown" pitchFamily="2" charset="77"/>
              </a:rPr>
              <a:t>LinkedIn personnel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100" dirty="0">
              <a:latin typeface="CoStar Brown" pitchFamily="2" charset="77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b="1" dirty="0" err="1">
                <a:solidFill>
                  <a:srgbClr val="0070C0"/>
                </a:solidFill>
                <a:latin typeface="CoStar Brown"/>
              </a:rPr>
              <a:t>Général</a:t>
            </a:r>
            <a:r>
              <a:rPr lang="en-US" sz="1200" b="1" dirty="0">
                <a:solidFill>
                  <a:srgbClr val="0070C0"/>
                </a:solidFill>
                <a:latin typeface="CoStar Brown"/>
              </a:rPr>
              <a:t> :</a:t>
            </a:r>
            <a:br>
              <a:rPr lang="en-US" sz="1100" dirty="0">
                <a:latin typeface="CoStar Brown" pitchFamily="2" charset="77"/>
              </a:rPr>
            </a:br>
            <a:r>
              <a:rPr lang="fr-FR" sz="1100" dirty="0">
                <a:latin typeface="CoStar Brown"/>
              </a:rPr>
              <a:t>Je suis honoré d'être désigné par (TAG @CoStar) comme l'un des gagnants de 2025 #PrixCostar </a:t>
            </a:r>
            <a:r>
              <a:rPr lang="fr-FR" sz="1100" dirty="0" err="1">
                <a:latin typeface="CoStar Brown"/>
              </a:rPr>
              <a:t>Quarterly</a:t>
            </a:r>
            <a:r>
              <a:rPr lang="fr-FR" sz="1100" dirty="0">
                <a:latin typeface="CoStar Brown"/>
              </a:rPr>
              <a:t> Deals pour avoir conclu une des meilleures transactions en #IMMOBILISERCOMMERCIAL au cours du 3e trimestre!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100" dirty="0">
              <a:latin typeface="CoStar Brown" pitchFamily="2" charset="77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b="1" dirty="0">
                <a:latin typeface="CoStar Brown" pitchFamily="2" charset="77"/>
              </a:rPr>
              <a:t>En savoir plus 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u="sng" dirty="0">
                <a:latin typeface="CoStar Brown" panose="02010804010101010102"/>
                <a:hlinkClick r:id="rId10"/>
              </a:rPr>
              <a:t>prixcostar.ca/gagnants-des-offres-trimestrielles</a:t>
            </a:r>
            <a:endParaRPr lang="en-US" sz="1100" dirty="0">
              <a:latin typeface="CoStar Brown" panose="02010804010101010102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100" dirty="0">
              <a:latin typeface="CoStar Brown" pitchFamily="2" charset="77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dirty="0">
                <a:latin typeface="CoStar Brown" pitchFamily="2" charset="77"/>
              </a:rPr>
              <a:t>-------------------------------------------------------</a:t>
            </a:r>
            <a:br>
              <a:rPr lang="en-US" sz="1100" dirty="0">
                <a:latin typeface="CoStar Brown" pitchFamily="2" charset="77"/>
              </a:rPr>
            </a:br>
            <a:endParaRPr lang="en-US" sz="1100" dirty="0">
              <a:latin typeface="CoStar Brown" pitchFamily="2" charset="77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b="1" dirty="0">
                <a:solidFill>
                  <a:srgbClr val="0070C0"/>
                </a:solidFill>
                <a:latin typeface="CoStar Brown" pitchFamily="2" charset="77"/>
              </a:rPr>
              <a:t>Particulier à la vente :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1100" dirty="0">
                <a:latin typeface="CoStar Brown"/>
              </a:rPr>
              <a:t>Je suis honoré d'être reconnu par @CoStar comme un gagnant de 2025 du #PrixCoStar </a:t>
            </a:r>
            <a:r>
              <a:rPr lang="fr-FR" sz="1100" dirty="0" err="1">
                <a:latin typeface="CoStar Brown"/>
              </a:rPr>
              <a:t>Quarterly</a:t>
            </a:r>
            <a:r>
              <a:rPr lang="fr-FR" sz="1100" dirty="0">
                <a:latin typeface="CoStar Brown"/>
              </a:rPr>
              <a:t> Deals pour la transaction de (NOM DU BÂTIMENT ou ADRESSE) pour (NOM DU PROPRIÉTAIRE) au cours du 3e trimestre! Félicitations à (NOM DU PROPRIÉTAIRE)!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100" dirty="0">
              <a:latin typeface="CoStar Brown" pitchFamily="2" charset="77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b="1" dirty="0">
                <a:solidFill>
                  <a:srgbClr val="0070C0"/>
                </a:solidFill>
                <a:latin typeface="CoStar Brown" pitchFamily="2" charset="77"/>
              </a:rPr>
              <a:t>Particulier au propriétaire :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1100" dirty="0">
                <a:latin typeface="CoStar Brown"/>
              </a:rPr>
              <a:t>Je suis honoré d'être reconnu par @CoStar comme un gagnant de 2025 du #PrixCoStar </a:t>
            </a:r>
            <a:r>
              <a:rPr lang="fr-FR" sz="1100" dirty="0" err="1">
                <a:latin typeface="CoStar Brown"/>
              </a:rPr>
              <a:t>Quarterly</a:t>
            </a:r>
            <a:r>
              <a:rPr lang="fr-FR" sz="1100" dirty="0">
                <a:latin typeface="CoStar Brown"/>
              </a:rPr>
              <a:t> Deals pour la location à (NOM DU LOCATAIRE) au nom de (NOM DU PROPRIÉTAIRE) du (NOM DU BÂTIMENT ou ADRESSE) au 3e trimestre!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100" dirty="0">
              <a:latin typeface="CoStar Brown" pitchFamily="2" charset="77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b="1" dirty="0">
                <a:solidFill>
                  <a:srgbClr val="0070C0"/>
                </a:solidFill>
                <a:latin typeface="CoStar Brown" pitchFamily="2" charset="77"/>
              </a:rPr>
              <a:t>Particulier au </a:t>
            </a:r>
            <a:r>
              <a:rPr lang="en-US" sz="1200" b="1" dirty="0" err="1">
                <a:solidFill>
                  <a:srgbClr val="0070C0"/>
                </a:solidFill>
                <a:latin typeface="CoStar Brown" pitchFamily="2" charset="77"/>
              </a:rPr>
              <a:t>représentant</a:t>
            </a:r>
            <a:r>
              <a:rPr lang="en-US" sz="1200" b="1" dirty="0">
                <a:solidFill>
                  <a:srgbClr val="0070C0"/>
                </a:solidFill>
                <a:latin typeface="CoStar Brown" pitchFamily="2" charset="77"/>
              </a:rPr>
              <a:t> de </a:t>
            </a:r>
            <a:r>
              <a:rPr lang="en-US" sz="1200" b="1" dirty="0" err="1">
                <a:solidFill>
                  <a:srgbClr val="0070C0"/>
                </a:solidFill>
                <a:latin typeface="CoStar Brown" pitchFamily="2" charset="77"/>
              </a:rPr>
              <a:t>locataire</a:t>
            </a:r>
            <a:r>
              <a:rPr lang="en-US" sz="1200" b="1" dirty="0">
                <a:solidFill>
                  <a:srgbClr val="0070C0"/>
                </a:solidFill>
                <a:latin typeface="CoStar Brown" pitchFamily="2" charset="77"/>
              </a:rPr>
              <a:t> :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1100" dirty="0">
                <a:latin typeface="CoStar Brown"/>
              </a:rPr>
              <a:t>Je suis honoré d'être reconnu par @CoStar comme un gagnant de 2025 pour le #PrixCoStar </a:t>
            </a:r>
            <a:r>
              <a:rPr lang="fr-FR" sz="1100" dirty="0" err="1">
                <a:latin typeface="CoStar Brown"/>
              </a:rPr>
              <a:t>Quarterly</a:t>
            </a:r>
            <a:r>
              <a:rPr lang="fr-FR" sz="1100" dirty="0">
                <a:latin typeface="CoStar Brown"/>
              </a:rPr>
              <a:t> Deals pour le bail de (NOM DU LOCATAIRE) au (NOM DE L'IMMEUBLE ou ADRESSE) au 3e trimestre!</a:t>
            </a:r>
            <a:endParaRPr lang="en-US" sz="1200" dirty="0">
              <a:latin typeface="CoStar Brown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7777D4C-09F2-D540-B204-E1592CBB00A7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320870" y="290164"/>
            <a:ext cx="10515600" cy="76002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>
                <a:latin typeface="CoStar Brown" pitchFamily="2" charset="77"/>
              </a:rPr>
              <a:t>Gagnant.es au Canada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1DD21C3-EB8C-49CC-9E87-AAB493A1EBB4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5268686" y="899605"/>
            <a:ext cx="4532499" cy="5641072"/>
          </a:xfrm>
          <a:prstGeom prst="rect">
            <a:avLst/>
          </a:prstGeom>
        </p:spPr>
        <p:txBody>
          <a:bodyPr lIns="91440" tIns="45720" rIns="91440" bIns="45720" numCol="1" anchor="t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1" dirty="0">
                <a:solidFill>
                  <a:srgbClr val="0070C0"/>
                </a:solidFill>
                <a:latin typeface="CoStar Brown" pitchFamily="2" charset="77"/>
              </a:rPr>
              <a:t>X (Twitter) personnel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100" dirty="0">
              <a:latin typeface="CoStar Brown" pitchFamily="2" charset="77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b="1" dirty="0" err="1">
                <a:solidFill>
                  <a:srgbClr val="0070C0"/>
                </a:solidFill>
                <a:latin typeface="CoStar Brown"/>
              </a:rPr>
              <a:t>Général</a:t>
            </a:r>
            <a:r>
              <a:rPr lang="en-US" sz="1200" b="1" dirty="0">
                <a:solidFill>
                  <a:srgbClr val="0070C0"/>
                </a:solidFill>
                <a:latin typeface="CoStar Brown"/>
              </a:rPr>
              <a:t> :</a:t>
            </a:r>
            <a:br>
              <a:rPr lang="en-US" sz="1100" dirty="0">
                <a:latin typeface="CoStar Brown" pitchFamily="2" charset="77"/>
              </a:rPr>
            </a:br>
            <a:r>
              <a:rPr lang="fr-FR" sz="1100" dirty="0">
                <a:latin typeface="CoStar Brown"/>
              </a:rPr>
              <a:t>Je suis ravi d'annoncer que j'ai été désigné par @CoStar comme l'un des gagnants du #PrixCoStar </a:t>
            </a:r>
            <a:r>
              <a:rPr lang="fr-FR" sz="1100" dirty="0" err="1">
                <a:latin typeface="CoStar Brown"/>
              </a:rPr>
              <a:t>Quarterly</a:t>
            </a:r>
            <a:r>
              <a:rPr lang="fr-FR" sz="1100" dirty="0">
                <a:latin typeface="CoStar Brown"/>
              </a:rPr>
              <a:t> Deals 2025 pour avoir conclu une des meilleures transactions en #IMMOBILIERCOMMERCIAL au cours du 3e trimestre!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100" dirty="0">
              <a:latin typeface="CoStar Brown" pitchFamily="2" charset="77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dirty="0">
                <a:latin typeface="CoStar Brown" pitchFamily="2" charset="77"/>
              </a:rPr>
              <a:t>En savoir plus 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u="sng" dirty="0">
                <a:latin typeface="CoStar Brown" panose="02010804010101010102"/>
                <a:hlinkClick r:id="rId10"/>
              </a:rPr>
              <a:t>prixcostar.ca/gagnants-des-offres-trimestrielles</a:t>
            </a:r>
            <a:endParaRPr lang="en-US" sz="1100" dirty="0">
              <a:latin typeface="CoStar Brown" panose="02010804010101010102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100" dirty="0">
              <a:latin typeface="CoStar Brown" pitchFamily="2" charset="77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dirty="0">
                <a:latin typeface="CoStar Brown" pitchFamily="2" charset="77"/>
              </a:rPr>
              <a:t>-------------------------------------------------------</a:t>
            </a:r>
            <a:br>
              <a:rPr lang="en-US" sz="1100" dirty="0">
                <a:latin typeface="CoStar Brown" pitchFamily="2" charset="77"/>
              </a:rPr>
            </a:br>
            <a:endParaRPr lang="en-US" sz="1100" dirty="0">
              <a:latin typeface="CoStar Brown" pitchFamily="2" charset="77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b="1" dirty="0">
                <a:solidFill>
                  <a:srgbClr val="0070C0"/>
                </a:solidFill>
                <a:latin typeface="CoStar Brown" pitchFamily="2" charset="77"/>
              </a:rPr>
              <a:t>Particulier à la vente :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1100" dirty="0">
                <a:latin typeface="CoStar Brown"/>
              </a:rPr>
              <a:t>Je suis honoré d'être reconnu par @CoStar comme un gagnant de 2025 du #PrixCoStar </a:t>
            </a:r>
            <a:r>
              <a:rPr lang="fr-FR" sz="1100" dirty="0" err="1">
                <a:latin typeface="CoStar Brown"/>
              </a:rPr>
              <a:t>Quarterly</a:t>
            </a:r>
            <a:r>
              <a:rPr lang="fr-FR" sz="1100" dirty="0">
                <a:latin typeface="CoStar Brown"/>
              </a:rPr>
              <a:t> Deals pour la transaction de (NOM DU BÂTIMENT ou ADRESSE) pour (NOM DU PROPRIÉTAIRE) au cours du 3e trimestre! Félicitations à (NOM DU PROPRIÉTAIRE)!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100" dirty="0">
              <a:latin typeface="CoStar Brown" pitchFamily="2" charset="77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b="1" dirty="0">
                <a:solidFill>
                  <a:srgbClr val="0070C0"/>
                </a:solidFill>
                <a:latin typeface="CoStar Brown" pitchFamily="2" charset="77"/>
              </a:rPr>
              <a:t>Particulier au propriétaire :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1100" dirty="0">
                <a:latin typeface="CoStar Brown"/>
              </a:rPr>
              <a:t>Je suis honoré d'être reconnu par @CoStar comme un gagnant de 2025 du #PrixCoStar </a:t>
            </a:r>
            <a:r>
              <a:rPr lang="fr-FR" sz="1100" dirty="0" err="1">
                <a:latin typeface="CoStar Brown"/>
              </a:rPr>
              <a:t>Quarterly</a:t>
            </a:r>
            <a:r>
              <a:rPr lang="fr-FR" sz="1100" dirty="0">
                <a:latin typeface="CoStar Brown"/>
              </a:rPr>
              <a:t> Deals pour la location à (NOM DU LOCATAIRE) au nom de (NOM DU PROPRIÉTAIRE) du (NOM DU BÂTIMENT ou ADRESSE) au 3e trimestre!</a:t>
            </a:r>
            <a:endParaRPr lang="en-US" sz="1100">
              <a:latin typeface="CoStar Brown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b="1" dirty="0">
                <a:solidFill>
                  <a:srgbClr val="0070C0"/>
                </a:solidFill>
                <a:latin typeface="CoStar Brown" pitchFamily="2" charset="77"/>
              </a:rPr>
              <a:t>Particulier au </a:t>
            </a:r>
            <a:r>
              <a:rPr lang="en-US" sz="1200" b="1" dirty="0" err="1">
                <a:solidFill>
                  <a:srgbClr val="0070C0"/>
                </a:solidFill>
                <a:latin typeface="CoStar Brown" pitchFamily="2" charset="77"/>
              </a:rPr>
              <a:t>représentant</a:t>
            </a:r>
            <a:r>
              <a:rPr lang="en-US" sz="1200" b="1" dirty="0">
                <a:solidFill>
                  <a:srgbClr val="0070C0"/>
                </a:solidFill>
                <a:latin typeface="CoStar Brown" pitchFamily="2" charset="77"/>
              </a:rPr>
              <a:t> de </a:t>
            </a:r>
            <a:r>
              <a:rPr lang="en-US" sz="1200" b="1" dirty="0" err="1">
                <a:solidFill>
                  <a:srgbClr val="0070C0"/>
                </a:solidFill>
                <a:latin typeface="CoStar Brown" pitchFamily="2" charset="77"/>
              </a:rPr>
              <a:t>locataire</a:t>
            </a:r>
            <a:r>
              <a:rPr lang="en-US" sz="1200" b="1" dirty="0">
                <a:solidFill>
                  <a:srgbClr val="0070C0"/>
                </a:solidFill>
                <a:latin typeface="CoStar Brown" pitchFamily="2" charset="77"/>
              </a:rPr>
              <a:t> :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1100" dirty="0">
                <a:latin typeface="CoStar Brown"/>
              </a:rPr>
              <a:t>Je suis honoré d'être reconnu par @CoStar comme un gagnant de 2025 pour le #PrixCoStar </a:t>
            </a:r>
            <a:r>
              <a:rPr lang="fr-FR" sz="1100" dirty="0" err="1">
                <a:latin typeface="CoStar Brown"/>
              </a:rPr>
              <a:t>Quarterly</a:t>
            </a:r>
            <a:r>
              <a:rPr lang="fr-FR" sz="1100" dirty="0">
                <a:latin typeface="CoStar Brown"/>
              </a:rPr>
              <a:t> Deals pour le bail de (NOM DU LOCATAIRE) au (NOM DE L'IMMEUBLE ou ADRESSE) au 3e trimestre!</a:t>
            </a:r>
            <a:endParaRPr lang="en-US" sz="1200" u="sng" dirty="0">
              <a:latin typeface="CoStar Brown"/>
            </a:endParaRPr>
          </a:p>
        </p:txBody>
      </p:sp>
    </p:spTree>
    <p:extLst>
      <p:ext uri="{BB962C8B-B14F-4D97-AF65-F5344CB8AC3E}">
        <p14:creationId xmlns:p14="http://schemas.microsoft.com/office/powerpoint/2010/main" val="29893172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Placeholder 4">
            <a:extLst>
              <a:ext uri="{FF2B5EF4-FFF2-40B4-BE49-F238E27FC236}">
                <a16:creationId xmlns:a16="http://schemas.microsoft.com/office/drawing/2014/main" id="{B52DEB4C-2417-D543-855F-B32ACE64B909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9801185" y="2"/>
            <a:ext cx="2390815" cy="6857999"/>
          </a:xfrm>
          <a:custGeom>
            <a:avLst/>
            <a:gdLst>
              <a:gd name="connsiteX0" fmla="*/ 1793019 w 2390815"/>
              <a:gd name="connsiteY0" fmla="*/ 0 h 6857999"/>
              <a:gd name="connsiteX1" fmla="*/ 2390815 w 2390815"/>
              <a:gd name="connsiteY1" fmla="*/ 0 h 6857999"/>
              <a:gd name="connsiteX2" fmla="*/ 2390815 w 2390815"/>
              <a:gd name="connsiteY2" fmla="*/ 6857999 h 6857999"/>
              <a:gd name="connsiteX3" fmla="*/ 2304091 w 2390815"/>
              <a:gd name="connsiteY3" fmla="*/ 6857999 h 6857999"/>
              <a:gd name="connsiteX4" fmla="*/ 67298 w 2390815"/>
              <a:gd name="connsiteY4" fmla="*/ 2271386 h 6857999"/>
              <a:gd name="connsiteX5" fmla="*/ 67859 w 2390815"/>
              <a:gd name="connsiteY5" fmla="*/ 2265193 h 6857999"/>
              <a:gd name="connsiteX6" fmla="*/ 31740 w 2390815"/>
              <a:gd name="connsiteY6" fmla="*/ 2194246 h 6857999"/>
              <a:gd name="connsiteX7" fmla="*/ 0 w 2390815"/>
              <a:gd name="connsiteY7" fmla="*/ 2026625 h 6857999"/>
              <a:gd name="connsiteX8" fmla="*/ 68979 w 2390815"/>
              <a:gd name="connsiteY8" fmla="*/ 1785858 h 6857999"/>
              <a:gd name="connsiteX9" fmla="*/ 116641 w 2390815"/>
              <a:gd name="connsiteY9" fmla="*/ 1724267 h 6857999"/>
              <a:gd name="connsiteX10" fmla="*/ 117252 w 2390815"/>
              <a:gd name="connsiteY10" fmla="*/ 1717531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390815" h="6857999">
                <a:moveTo>
                  <a:pt x="1793019" y="0"/>
                </a:moveTo>
                <a:lnTo>
                  <a:pt x="2390815" y="0"/>
                </a:lnTo>
                <a:lnTo>
                  <a:pt x="2390815" y="6857999"/>
                </a:lnTo>
                <a:lnTo>
                  <a:pt x="2304091" y="6857999"/>
                </a:lnTo>
                <a:lnTo>
                  <a:pt x="67298" y="2271386"/>
                </a:lnTo>
                <a:lnTo>
                  <a:pt x="67859" y="2265193"/>
                </a:lnTo>
                <a:lnTo>
                  <a:pt x="31740" y="2194246"/>
                </a:lnTo>
                <a:cubicBezTo>
                  <a:pt x="11306" y="2142728"/>
                  <a:pt x="0" y="2086082"/>
                  <a:pt x="0" y="2026625"/>
                </a:cubicBezTo>
                <a:cubicBezTo>
                  <a:pt x="0" y="1937442"/>
                  <a:pt x="25430" y="1854585"/>
                  <a:pt x="68979" y="1785858"/>
                </a:cubicBezTo>
                <a:lnTo>
                  <a:pt x="116641" y="1724267"/>
                </a:lnTo>
                <a:lnTo>
                  <a:pt x="117252" y="1717531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F7777D4C-09F2-D540-B204-E1592CBB00A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320870" y="290164"/>
            <a:ext cx="10515600" cy="76002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>
                <a:latin typeface="CoStar Brown" pitchFamily="2" charset="77"/>
              </a:rPr>
              <a:t>Gagnant.es au Canada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29E49F5-498C-41AB-A878-20AC257FABD7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91668" y="1075585"/>
            <a:ext cx="3506484" cy="2445858"/>
          </a:xfrm>
          <a:prstGeom prst="rect">
            <a:avLst/>
          </a:prstGeom>
        </p:spPr>
        <p:txBody>
          <a:bodyPr lIns="91440" tIns="45720" rIns="91440" bIns="45720" numCol="1" anchor="t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1" dirty="0">
                <a:solidFill>
                  <a:srgbClr val="0070C0"/>
                </a:solidFill>
                <a:latin typeface="CoStar Brown" pitchFamily="2" charset="77"/>
              </a:rPr>
              <a:t>LinkedIn de </a:t>
            </a:r>
            <a:r>
              <a:rPr lang="en-US" sz="1400" b="1" dirty="0" err="1">
                <a:solidFill>
                  <a:srgbClr val="0070C0"/>
                </a:solidFill>
                <a:latin typeface="CoStar Brown" pitchFamily="2" charset="77"/>
              </a:rPr>
              <a:t>l’entreprise</a:t>
            </a:r>
            <a:endParaRPr lang="en-US" sz="1400" b="1" dirty="0">
              <a:solidFill>
                <a:srgbClr val="0070C0"/>
              </a:solidFill>
              <a:latin typeface="CoStar Brown" pitchFamily="2" charset="77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600" b="1" dirty="0">
              <a:latin typeface="CoStar Brown" pitchFamily="2" charset="77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1200" dirty="0">
                <a:latin typeface="CoStar Brown"/>
              </a:rPr>
              <a:t>Aidez-nous à féliciter (INSÉRER LE(S) NOM(S)) d'avoir été reconnu.es par @CoStar en tant que lauréat de 2025 pour les #PrixCoStar </a:t>
            </a:r>
            <a:r>
              <a:rPr lang="fr-FR" sz="1200" dirty="0" err="1">
                <a:latin typeface="CoStar Brown"/>
              </a:rPr>
              <a:t>Quarterly</a:t>
            </a:r>
            <a:r>
              <a:rPr lang="fr-FR" sz="1200" dirty="0">
                <a:latin typeface="CoStar Brown"/>
              </a:rPr>
              <a:t> Deals du 3e trimestre!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200" dirty="0">
              <a:latin typeface="CoStar Brown" pitchFamily="2" charset="77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>
                <a:latin typeface="CoStar Brown" pitchFamily="2" charset="77"/>
              </a:rPr>
              <a:t>En savoir plus 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u="sng" dirty="0">
                <a:latin typeface="CoStar Brown" panose="02010804010101010102"/>
                <a:hlinkClick r:id="rId9"/>
              </a:rPr>
              <a:t>prixcostar.ca/gagnants-des-offres-trimestrielles</a:t>
            </a:r>
            <a:endParaRPr lang="en-US" sz="1200" dirty="0">
              <a:latin typeface="CoStar Brown" panose="02010804010101010102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373E852-18BF-4A1F-96EB-D44AC550BBCC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52951" y="1050185"/>
            <a:ext cx="3506484" cy="2339545"/>
          </a:xfrm>
          <a:prstGeom prst="rect">
            <a:avLst/>
          </a:prstGeom>
        </p:spPr>
        <p:txBody>
          <a:bodyPr lIns="91440" tIns="45720" rIns="91440" bIns="45720" numCol="1" anchor="t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1" dirty="0">
                <a:solidFill>
                  <a:srgbClr val="0070C0"/>
                </a:solidFill>
                <a:latin typeface="CoStar Brown" pitchFamily="2" charset="77"/>
              </a:rPr>
              <a:t>X (Twitter) de </a:t>
            </a:r>
            <a:r>
              <a:rPr lang="en-US" sz="1400" b="1" dirty="0" err="1">
                <a:solidFill>
                  <a:srgbClr val="0070C0"/>
                </a:solidFill>
                <a:latin typeface="CoStar Brown" pitchFamily="2" charset="77"/>
              </a:rPr>
              <a:t>l’entreprise</a:t>
            </a:r>
            <a:endParaRPr lang="en-US" sz="1400" b="1" dirty="0">
              <a:solidFill>
                <a:srgbClr val="0070C0"/>
              </a:solidFill>
              <a:latin typeface="CoStar Brown" pitchFamily="2" charset="77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600" b="1" dirty="0">
              <a:latin typeface="CoStar Brown" pitchFamily="2" charset="77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1200" dirty="0">
                <a:latin typeface="CoStar Brown"/>
              </a:rPr>
              <a:t>Aidez-nous à féliciter (INSÉRER LE(S) NOM(S)) d'avoir été reconnu.es par @CoStar en tant que lauréat de 2025 pour les #PrixCoStar </a:t>
            </a:r>
            <a:r>
              <a:rPr lang="fr-FR" sz="1200" dirty="0" err="1">
                <a:latin typeface="CoStar Brown"/>
              </a:rPr>
              <a:t>Quarterly</a:t>
            </a:r>
            <a:r>
              <a:rPr lang="fr-FR" sz="1200">
                <a:latin typeface="CoStar Brown"/>
              </a:rPr>
              <a:t> Deals du 3e trimestre!</a:t>
            </a:r>
            <a:endParaRPr lang="en-US" sz="1200">
              <a:latin typeface="CoStar Brown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200" dirty="0">
              <a:latin typeface="CoStar Brown" pitchFamily="2" charset="77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>
                <a:latin typeface="CoStar Brown" pitchFamily="2" charset="77"/>
              </a:rPr>
              <a:t>En savoir plus 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u="sng" dirty="0">
                <a:latin typeface="CoStar Brown" panose="02010804010101010102"/>
                <a:hlinkClick r:id="rId9"/>
              </a:rPr>
              <a:t>prixcostar.ca/gagnants-des-offres-trimestrielles</a:t>
            </a:r>
            <a:endParaRPr lang="en-US" sz="1200" dirty="0">
              <a:latin typeface="CoStar Brown" panose="02010804010101010102"/>
            </a:endParaRPr>
          </a:p>
        </p:txBody>
      </p:sp>
      <p:pic>
        <p:nvPicPr>
          <p:cNvPr id="11" name="Picture 10" descr="A picture containing logo&#10;&#10;Description automatically generated">
            <a:extLst>
              <a:ext uri="{FF2B5EF4-FFF2-40B4-BE49-F238E27FC236}">
                <a16:creationId xmlns:a16="http://schemas.microsoft.com/office/drawing/2014/main" id="{7CDFED73-CE1C-4267-B75D-9C2E20C08287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582" y="5782109"/>
            <a:ext cx="2150329" cy="1075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389236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452671DAC23DB4E84CF1CC252D5654F" ma:contentTypeVersion="20" ma:contentTypeDescription="Create a new document." ma:contentTypeScope="" ma:versionID="1edee6334c6e772533c1687194404762">
  <xsd:schema xmlns:xsd="http://www.w3.org/2001/XMLSchema" xmlns:xs="http://www.w3.org/2001/XMLSchema" xmlns:p="http://schemas.microsoft.com/office/2006/metadata/properties" xmlns:ns2="e0a4c8bf-3d97-40f7-9b2a-baab9c82ee55" xmlns:ns3="99b25f86-c502-462b-a274-2a569e3ba1f1" targetNamespace="http://schemas.microsoft.com/office/2006/metadata/properties" ma:root="true" ma:fieldsID="83c2ecb8c4b805209fe4b6cadc24fbf3" ns2:_="" ns3:_="">
    <xsd:import namespace="e0a4c8bf-3d97-40f7-9b2a-baab9c82ee55"/>
    <xsd:import namespace="99b25f86-c502-462b-a274-2a569e3ba1f1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a4c8bf-3d97-40f7-9b2a-baab9c82ee5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9b25f86-c502-462b-a274-2a569e3ba1f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hidden="true" ma:internalName="MediaServiceAutoTags" ma:readOnly="true">
      <xsd:simpleType>
        <xsd:restriction base="dms:Text"/>
      </xsd:simpleType>
    </xsd:element>
    <xsd:element name="MediaServiceOCR" ma:index="14" nillable="true" ma:displayName="Extracted Text" ma:hidden="true" ma:internalName="MediaServiceOCR" ma:readOnly="true">
      <xsd:simpleType>
        <xsd:restriction base="dms:Note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hidden="true" ma:internalName="MediaServiceKeyPoints" ma:readOnly="true">
      <xsd:simpleType>
        <xsd:restriction base="dms:Note"/>
      </xsd:simpleType>
    </xsd:element>
    <xsd:element name="MediaServiceLocation" ma:index="19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8954d6d-18eb-40ca-b49c-b986784b9db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9b25f86-c502-462b-a274-2a569e3ba1f1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1D7EA21-54A8-49E9-B713-EE812B10BC4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3FF5D01-151A-42E5-9EA2-6560FCCC86B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0a4c8bf-3d97-40f7-9b2a-baab9c82ee55"/>
    <ds:schemaRef ds:uri="99b25f86-c502-462b-a274-2a569e3ba1f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EA6D4B8-E394-479F-AFA5-A55B903C2DC3}">
  <ds:schemaRefs>
    <ds:schemaRef ds:uri="http://schemas.microsoft.com/office/2006/metadata/properties"/>
    <ds:schemaRef ds:uri="http://schemas.microsoft.com/office/infopath/2007/PartnerControls"/>
    <ds:schemaRef ds:uri="99b25f86-c502-462b-a274-2a569e3ba1f1"/>
  </ds:schemaRefs>
</ds:datastoreItem>
</file>

<file path=docMetadata/LabelInfo.xml><?xml version="1.0" encoding="utf-8"?>
<clbl:labelList xmlns:clbl="http://schemas.microsoft.com/office/2020/mipLabelMetadata">
  <clbl:label id="{9a64e7ca-363f-441c-9aa7-4f85977c09f1}" enabled="0" method="" siteId="{9a64e7ca-363f-441c-9aa7-4f85977c09f1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5766</TotalTime>
  <Words>608</Words>
  <Application>Microsoft Office PowerPoint</Application>
  <PresentationFormat>Widescreen</PresentationFormat>
  <Paragraphs>52</Paragraphs>
  <Slides>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CoStar Group,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Geena Nazareth</dc:creator>
  <cp:lastModifiedBy>Sapporah Hamilton</cp:lastModifiedBy>
  <cp:revision>190</cp:revision>
  <dcterms:created xsi:type="dcterms:W3CDTF">2020-02-10T19:26:09Z</dcterms:created>
  <dcterms:modified xsi:type="dcterms:W3CDTF">2025-10-17T19:46:39Z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0x010100B452671DAC23DB4E84CF1CC252D5654F</vt:lpwstr>
  </property>
  <property fmtid="{D5CDD505-2E9C-101B-9397-08002B2CF9AE}" pid="3" name="o69511912ce44b04b5ee867055776c6d">
    <vt:lpwstr>Apartments|1cd6aab3-39c1-4ec5-84c9-22979742a6d8</vt:lpwstr>
  </property>
  <property fmtid="{D5CDD505-2E9C-101B-9397-08002B2CF9AE}" pid="4" name="TaxCatchAll">
    <vt:lpwstr>14;#Apartments|1cd6aab3-39c1-4ec5-84c9-22979742a6d8</vt:lpwstr>
  </property>
  <property fmtid="{D5CDD505-2E9C-101B-9397-08002B2CF9AE}" pid="5" name="Apts_x0020_Internal_x0020_Keywords">
    <vt:lpwstr/>
  </property>
  <property fmtid="{D5CDD505-2E9C-101B-9397-08002B2CF9AE}" pid="6" name="h418904b2fa8471f9930418f94c9e067">
    <vt:lpwstr/>
  </property>
  <property fmtid="{D5CDD505-2E9C-101B-9397-08002B2CF9AE}" pid="7" name="h7363574b2bd4b98983068ffa9a9e158">
    <vt:lpwstr/>
  </property>
  <property fmtid="{D5CDD505-2E9C-101B-9397-08002B2CF9AE}" pid="8" name="Partnerships">
    <vt:lpwstr/>
  </property>
  <property fmtid="{D5CDD505-2E9C-101B-9397-08002B2CF9AE}" pid="9" name="d192869bc23a4fe49dfaefd6c1ed3303">
    <vt:lpwstr/>
  </property>
  <property fmtid="{D5CDD505-2E9C-101B-9397-08002B2CF9AE}" pid="10" name="Products">
    <vt:lpwstr>14;#Apartments|1cd6aab3-39c1-4ec5-84c9-22979742a6d8</vt:lpwstr>
  </property>
  <property fmtid="{D5CDD505-2E9C-101B-9397-08002B2CF9AE}" pid="11" name="Collateral_x0020_Type">
    <vt:lpwstr/>
  </property>
  <property fmtid="{D5CDD505-2E9C-101B-9397-08002B2CF9AE}" pid="12" name="Apts Internal Keywords">
    <vt:lpwstr/>
  </property>
  <property fmtid="{D5CDD505-2E9C-101B-9397-08002B2CF9AE}" pid="13" name="Collateral Type">
    <vt:lpwstr/>
  </property>
  <property fmtid="{D5CDD505-2E9C-101B-9397-08002B2CF9AE}" pid="14" name="MediaServiceImageTags">
    <vt:lpwstr/>
  </property>
</Properties>
</file>