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77" r:id="rId6"/>
    <p:sldId id="276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leen Hartunian" initials="EH" lastIdx="7" clrIdx="0">
    <p:extLst>
      <p:ext uri="{19B8F6BF-5375-455C-9EA6-DF929625EA0E}">
        <p15:presenceInfo xmlns:p15="http://schemas.microsoft.com/office/powerpoint/2012/main" userId="S::ehartunian@costar.com::44a03e7b-7a0b-48a4-95cc-caef212677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300B0-12EE-C142-97D1-6CC3F5C39EDD}" v="129" dt="2026-02-02T21:09:14.994"/>
    <p1510:client id="{DD319BCE-647D-4BE9-9C11-3C1E90EB0C0D}" v="16" dt="2026-02-02T20:53:50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Montgomery" userId="f92181c1-a9d2-46fe-a41c-474a89bdcad9" providerId="ADAL" clId="{F8177F10-59BD-5A7D-9FA2-BBCB351AC2EA}"/>
    <pc:docChg chg="undo custSel modSld">
      <pc:chgData name="Matt Montgomery" userId="f92181c1-a9d2-46fe-a41c-474a89bdcad9" providerId="ADAL" clId="{F8177F10-59BD-5A7D-9FA2-BBCB351AC2EA}" dt="2026-02-02T21:09:14.994" v="128" actId="14100"/>
      <pc:docMkLst>
        <pc:docMk/>
      </pc:docMkLst>
      <pc:sldChg chg="addSp delSp modSp mod setBg modClrScheme chgLayout">
        <pc:chgData name="Matt Montgomery" userId="f92181c1-a9d2-46fe-a41c-474a89bdcad9" providerId="ADAL" clId="{F8177F10-59BD-5A7D-9FA2-BBCB351AC2EA}" dt="2026-02-02T21:09:14.994" v="128" actId="14100"/>
        <pc:sldMkLst>
          <pc:docMk/>
          <pc:sldMk cId="1421532038" sldId="260"/>
        </pc:sldMkLst>
        <pc:spChg chg="mod ord">
          <ac:chgData name="Matt Montgomery" userId="f92181c1-a9d2-46fe-a41c-474a89bdcad9" providerId="ADAL" clId="{F8177F10-59BD-5A7D-9FA2-BBCB351AC2EA}" dt="2026-02-02T21:09:14.994" v="128" actId="14100"/>
          <ac:spMkLst>
            <pc:docMk/>
            <pc:sldMk cId="1421532038" sldId="260"/>
            <ac:spMk id="2" creationId="{00000000-0000-0000-0000-000000000000}"/>
          </ac:spMkLst>
        </pc:spChg>
        <pc:spChg chg="add del mod">
          <ac:chgData name="Matt Montgomery" userId="f92181c1-a9d2-46fe-a41c-474a89bdcad9" providerId="ADAL" clId="{F8177F10-59BD-5A7D-9FA2-BBCB351AC2EA}" dt="2026-02-02T17:11:19.255" v="4" actId="700"/>
          <ac:spMkLst>
            <pc:docMk/>
            <pc:sldMk cId="1421532038" sldId="260"/>
            <ac:spMk id="6" creationId="{E6A907EF-E49D-D737-859E-B78F2878ECF3}"/>
          </ac:spMkLst>
        </pc:spChg>
        <pc:spChg chg="add mod">
          <ac:chgData name="Matt Montgomery" userId="f92181c1-a9d2-46fe-a41c-474a89bdcad9" providerId="ADAL" clId="{F8177F10-59BD-5A7D-9FA2-BBCB351AC2EA}" dt="2026-02-02T21:08:46.839" v="109" actId="255"/>
          <ac:spMkLst>
            <pc:docMk/>
            <pc:sldMk cId="1421532038" sldId="260"/>
            <ac:spMk id="9" creationId="{26896705-1BC6-CCCE-A898-479F74570B2D}"/>
          </ac:spMkLst>
        </pc:spChg>
        <pc:picChg chg="del mod">
          <ac:chgData name="Matt Montgomery" userId="f92181c1-a9d2-46fe-a41c-474a89bdcad9" providerId="ADAL" clId="{F8177F10-59BD-5A7D-9FA2-BBCB351AC2EA}" dt="2026-02-02T17:13:36.218" v="25" actId="478"/>
          <ac:picMkLst>
            <pc:docMk/>
            <pc:sldMk cId="1421532038" sldId="260"/>
            <ac:picMk id="4" creationId="{EB4B0C23-A9A5-4A5D-8F83-AD07DB531ECA}"/>
          </ac:picMkLst>
        </pc:picChg>
        <pc:picChg chg="del">
          <ac:chgData name="Matt Montgomery" userId="f92181c1-a9d2-46fe-a41c-474a89bdcad9" providerId="ADAL" clId="{F8177F10-59BD-5A7D-9FA2-BBCB351AC2EA}" dt="2026-02-02T17:11:06.913" v="0" actId="478"/>
          <ac:picMkLst>
            <pc:docMk/>
            <pc:sldMk cId="1421532038" sldId="260"/>
            <ac:picMk id="5" creationId="{00000000-0000-0000-0000-000000000000}"/>
          </ac:picMkLst>
        </pc:picChg>
        <pc:picChg chg="add mod">
          <ac:chgData name="Matt Montgomery" userId="f92181c1-a9d2-46fe-a41c-474a89bdcad9" providerId="ADAL" clId="{F8177F10-59BD-5A7D-9FA2-BBCB351AC2EA}" dt="2026-02-02T21:09:10.723" v="127" actId="1038"/>
          <ac:picMkLst>
            <pc:docMk/>
            <pc:sldMk cId="1421532038" sldId="260"/>
            <ac:picMk id="8" creationId="{4410CF90-2565-B592-B9E8-AECB8906E3C5}"/>
          </ac:picMkLst>
        </pc:picChg>
      </pc:sldChg>
    </pc:docChg>
  </pc:docChgLst>
  <pc:docChgLst>
    <pc:chgData name="Cailin Knox" userId="7a9f7146-2abd-4ec6-a7b2-633cff8e64c7" providerId="ADAL" clId="{AF5FB2D5-ADDA-4F82-A27A-8E9B92219B99}"/>
    <pc:docChg chg="custSel addSld delSld modSld">
      <pc:chgData name="Cailin Knox" userId="7a9f7146-2abd-4ec6-a7b2-633cff8e64c7" providerId="ADAL" clId="{AF5FB2D5-ADDA-4F82-A27A-8E9B92219B99}" dt="2026-02-02T20:53:50.266" v="90" actId="21"/>
      <pc:docMkLst>
        <pc:docMk/>
      </pc:docMkLst>
      <pc:sldChg chg="addSp delSp modSp mod">
        <pc:chgData name="Cailin Knox" userId="7a9f7146-2abd-4ec6-a7b2-633cff8e64c7" providerId="ADAL" clId="{AF5FB2D5-ADDA-4F82-A27A-8E9B92219B99}" dt="2026-02-02T20:53:50.266" v="90" actId="21"/>
        <pc:sldMkLst>
          <pc:docMk/>
          <pc:sldMk cId="1421532038" sldId="260"/>
        </pc:sldMkLst>
        <pc:spChg chg="mod">
          <ac:chgData name="Cailin Knox" userId="7a9f7146-2abd-4ec6-a7b2-633cff8e64c7" providerId="ADAL" clId="{AF5FB2D5-ADDA-4F82-A27A-8E9B92219B99}" dt="2026-01-29T20:55:20.717" v="3" actId="2711"/>
          <ac:spMkLst>
            <pc:docMk/>
            <pc:sldMk cId="1421532038" sldId="260"/>
            <ac:spMk id="2" creationId="{00000000-0000-0000-0000-000000000000}"/>
          </ac:spMkLst>
        </pc:spChg>
        <pc:picChg chg="add del mod">
          <ac:chgData name="Cailin Knox" userId="7a9f7146-2abd-4ec6-a7b2-633cff8e64c7" providerId="ADAL" clId="{AF5FB2D5-ADDA-4F82-A27A-8E9B92219B99}" dt="2026-02-02T20:53:50.266" v="90" actId="21"/>
          <ac:picMkLst>
            <pc:docMk/>
            <pc:sldMk cId="1421532038" sldId="260"/>
            <ac:picMk id="3" creationId="{64C9E519-D2CC-56E7-4D16-20C2D8A4C625}"/>
          </ac:picMkLst>
        </pc:picChg>
      </pc:sldChg>
      <pc:sldChg chg="addSp delSp modSp add mod">
        <pc:chgData name="Cailin Knox" userId="7a9f7146-2abd-4ec6-a7b2-633cff8e64c7" providerId="ADAL" clId="{AF5FB2D5-ADDA-4F82-A27A-8E9B92219B99}" dt="2026-01-30T17:06:43.523" v="84" actId="1076"/>
        <pc:sldMkLst>
          <pc:docMk/>
          <pc:sldMk cId="3023788545" sldId="276"/>
        </pc:sldMkLst>
        <pc:spChg chg="mod">
          <ac:chgData name="Cailin Knox" userId="7a9f7146-2abd-4ec6-a7b2-633cff8e64c7" providerId="ADAL" clId="{AF5FB2D5-ADDA-4F82-A27A-8E9B92219B99}" dt="2026-01-30T17:04:55.927" v="42"/>
          <ac:spMkLst>
            <pc:docMk/>
            <pc:sldMk cId="3023788545" sldId="276"/>
            <ac:spMk id="3" creationId="{4FE38F5C-5D14-392F-7122-F5D8A88DEFDB}"/>
          </ac:spMkLst>
        </pc:spChg>
        <pc:spChg chg="add mod">
          <ac:chgData name="Cailin Knox" userId="7a9f7146-2abd-4ec6-a7b2-633cff8e64c7" providerId="ADAL" clId="{AF5FB2D5-ADDA-4F82-A27A-8E9B92219B99}" dt="2026-01-30T17:05:24.499" v="50" actId="14100"/>
          <ac:spMkLst>
            <pc:docMk/>
            <pc:sldMk cId="3023788545" sldId="276"/>
            <ac:spMk id="8" creationId="{98E29A94-7FC5-EBA0-E94F-C4DF3D35DD70}"/>
          </ac:spMkLst>
        </pc:spChg>
        <pc:spChg chg="add mod">
          <ac:chgData name="Cailin Knox" userId="7a9f7146-2abd-4ec6-a7b2-633cff8e64c7" providerId="ADAL" clId="{AF5FB2D5-ADDA-4F82-A27A-8E9B92219B99}" dt="2026-01-30T17:05:31.997" v="52" actId="1076"/>
          <ac:spMkLst>
            <pc:docMk/>
            <pc:sldMk cId="3023788545" sldId="276"/>
            <ac:spMk id="9" creationId="{2882DED9-2D1A-3D53-F3A2-515CB959D7E9}"/>
          </ac:spMkLst>
        </pc:spChg>
        <pc:picChg chg="add mod">
          <ac:chgData name="Cailin Knox" userId="7a9f7146-2abd-4ec6-a7b2-633cff8e64c7" providerId="ADAL" clId="{AF5FB2D5-ADDA-4F82-A27A-8E9B92219B99}" dt="2026-01-30T17:06:43.523" v="84" actId="1076"/>
          <ac:picMkLst>
            <pc:docMk/>
            <pc:sldMk cId="3023788545" sldId="276"/>
            <ac:picMk id="14" creationId="{95CC77F8-ED00-DADB-9D27-9DD4EAE21E2E}"/>
          </ac:picMkLst>
        </pc:picChg>
      </pc:sldChg>
      <pc:sldChg chg="addSp delSp modSp add mod">
        <pc:chgData name="Cailin Knox" userId="7a9f7146-2abd-4ec6-a7b2-633cff8e64c7" providerId="ADAL" clId="{AF5FB2D5-ADDA-4F82-A27A-8E9B92219B99}" dt="2026-01-30T17:04:25.905" v="36" actId="478"/>
        <pc:sldMkLst>
          <pc:docMk/>
          <pc:sldMk cId="3151317387" sldId="277"/>
        </pc:sldMkLst>
        <pc:spChg chg="mod">
          <ac:chgData name="Cailin Knox" userId="7a9f7146-2abd-4ec6-a7b2-633cff8e64c7" providerId="ADAL" clId="{AF5FB2D5-ADDA-4F82-A27A-8E9B92219B99}" dt="2026-01-30T17:04:15.693" v="32"/>
          <ac:spMkLst>
            <pc:docMk/>
            <pc:sldMk cId="3151317387" sldId="277"/>
            <ac:spMk id="3" creationId="{4FE38F5C-5D14-392F-7122-F5D8A88DEFDB}"/>
          </ac:spMkLst>
        </pc:spChg>
        <pc:spChg chg="mod">
          <ac:chgData name="Cailin Knox" userId="7a9f7146-2abd-4ec6-a7b2-633cff8e64c7" providerId="ADAL" clId="{AF5FB2D5-ADDA-4F82-A27A-8E9B92219B99}" dt="2026-01-30T17:04:23.647" v="35" actId="122"/>
          <ac:spMkLst>
            <pc:docMk/>
            <pc:sldMk cId="3151317387" sldId="277"/>
            <ac:spMk id="6" creationId="{CE64B8B9-1378-D4BC-DD2C-74847E9C0084}"/>
          </ac:spMkLst>
        </pc:spChg>
      </pc:sldChg>
      <pc:sldChg chg="addSp delSp modSp add mod">
        <pc:chgData name="Cailin Knox" userId="7a9f7146-2abd-4ec6-a7b2-633cff8e64c7" providerId="ADAL" clId="{AF5FB2D5-ADDA-4F82-A27A-8E9B92219B99}" dt="2026-01-30T17:06:47.129" v="86"/>
        <pc:sldMkLst>
          <pc:docMk/>
          <pc:sldMk cId="2553081822" sldId="278"/>
        </pc:sldMkLst>
        <pc:spChg chg="add mod">
          <ac:chgData name="Cailin Knox" userId="7a9f7146-2abd-4ec6-a7b2-633cff8e64c7" providerId="ADAL" clId="{AF5FB2D5-ADDA-4F82-A27A-8E9B92219B99}" dt="2026-01-30T17:06:05.604" v="77" actId="1035"/>
          <ac:spMkLst>
            <pc:docMk/>
            <pc:sldMk cId="2553081822" sldId="278"/>
            <ac:spMk id="5" creationId="{74E48805-BC92-C902-F4BB-4DEBBFEF4A30}"/>
          </ac:spMkLst>
        </pc:spChg>
        <pc:spChg chg="add mod">
          <ac:chgData name="Cailin Knox" userId="7a9f7146-2abd-4ec6-a7b2-633cff8e64c7" providerId="ADAL" clId="{AF5FB2D5-ADDA-4F82-A27A-8E9B92219B99}" dt="2026-01-30T17:06:05.604" v="77" actId="1035"/>
          <ac:spMkLst>
            <pc:docMk/>
            <pc:sldMk cId="2553081822" sldId="278"/>
            <ac:spMk id="6" creationId="{FC1E1E9F-64CB-7AA7-5826-10B42994D4C7}"/>
          </ac:spMkLst>
        </pc:spChg>
        <pc:picChg chg="add mod">
          <ac:chgData name="Cailin Knox" userId="7a9f7146-2abd-4ec6-a7b2-633cff8e64c7" providerId="ADAL" clId="{AF5FB2D5-ADDA-4F82-A27A-8E9B92219B99}" dt="2026-01-30T17:06:47.129" v="86"/>
          <ac:picMkLst>
            <pc:docMk/>
            <pc:sldMk cId="2553081822" sldId="278"/>
            <ac:picMk id="7" creationId="{141D2416-BCD5-747D-104E-13A8B33152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74F3C-975F-BB2A-BB82-DBC938E4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en-US" b="1" i="0"/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4DBFE9-D4A5-AB90-738D-08AF14E05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38903" y="1250461"/>
            <a:ext cx="5048904" cy="4997939"/>
          </a:xfrm>
          <a:prstGeom prst="roundRect">
            <a:avLst>
              <a:gd name="adj" fmla="val 2922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B2E835D-CF93-AA69-C42C-2DD581CB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94" y="1250463"/>
            <a:ext cx="5048906" cy="499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000"/>
              </a:spcAft>
              <a:buNone/>
              <a:defRPr sz="2400"/>
            </a:lvl1pPr>
            <a:lvl2pPr>
              <a:spcAft>
                <a:spcPts val="1000"/>
              </a:spcAft>
              <a:buNone/>
              <a:defRPr sz="2400"/>
            </a:lvl2pPr>
            <a:lvl3pPr>
              <a:spcAft>
                <a:spcPts val="1000"/>
              </a:spcAft>
              <a:buNone/>
              <a:defRPr sz="2000"/>
            </a:lvl3pPr>
            <a:lvl4pPr>
              <a:spcAft>
                <a:spcPts val="1000"/>
              </a:spcAft>
              <a:buNone/>
              <a:defRPr sz="1600"/>
            </a:lvl4pPr>
            <a:lvl5pPr>
              <a:spcAft>
                <a:spcPts val="100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5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hyperlink" Target="https://www.costarpowerbrokers.com/quarterly-deals-winner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https://www.costarpowerbrokers.com/quarterly-deals-winner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584926" y="2194560"/>
            <a:ext cx="5826034" cy="3068320"/>
          </a:xfrm>
        </p:spPr>
        <p:txBody>
          <a:bodyPr vert="horz" lIns="91440" tIns="45720" rIns="91440" bIns="0" rtlCol="0" anchor="t"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0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Prix CoStar</a:t>
            </a:r>
            <a:br>
              <a:rPr lang="en-US" sz="40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</a:br>
            <a:r>
              <a:rPr lang="en-US" sz="40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Transactions </a:t>
            </a:r>
            <a:r>
              <a:rPr lang="en-US" sz="4000" b="1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Trimestrielles</a:t>
            </a:r>
            <a:endParaRPr lang="en-US" sz="4000" b="1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Boîte</a:t>
            </a:r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 à </a:t>
            </a:r>
            <a:r>
              <a:rPr lang="en-US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outils</a:t>
            </a:r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 pour les réseaux </a:t>
            </a:r>
            <a:r>
              <a:rPr lang="en-US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sociaux</a:t>
            </a:r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 des </a:t>
            </a:r>
            <a:r>
              <a:rPr lang="en-US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gagnants</a:t>
            </a:r>
            <a:br>
              <a:rPr lang="en-US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</a:br>
            <a:endParaRPr lang="en-US" b="1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1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T4 2025</a:t>
            </a:r>
          </a:p>
        </p:txBody>
      </p:sp>
      <p:pic>
        <p:nvPicPr>
          <p:cNvPr id="8" name="Picture 7" descr="A white logo with a star&#10;&#10;AI-generated content may be incorrect.">
            <a:extLst>
              <a:ext uri="{FF2B5EF4-FFF2-40B4-BE49-F238E27FC236}">
                <a16:creationId xmlns:a16="http://schemas.microsoft.com/office/drawing/2014/main" id="{4410CF90-2565-B592-B9E8-AECB8906E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609582"/>
            <a:ext cx="2844857" cy="894098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6896705-1BC6-CCCE-A898-479F74570B2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05246" y="5952712"/>
            <a:ext cx="5287554" cy="510132"/>
          </a:xfrm>
          <a:prstGeom prst="rect">
            <a:avLst/>
          </a:prstGeom>
        </p:spPr>
        <p:txBody>
          <a:bodyPr vert="horz" lIns="91440" tIns="45720" rIns="9144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500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PrixCoStar.ca</a:t>
            </a:r>
            <a:endParaRPr lang="en-US" sz="1500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F078-D538-659F-C08E-D8AB9E67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38F5C-5D14-392F-7122-F5D8A88D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Comment </a:t>
            </a:r>
            <a:r>
              <a:rPr lang="en-US" err="1">
                <a:latin typeface="Avenir Next LT Pro" panose="020B0504020202020204" pitchFamily="34" charset="0"/>
              </a:rPr>
              <a:t>utiliser</a:t>
            </a:r>
            <a:r>
              <a:rPr lang="en-US">
                <a:latin typeface="Avenir Next LT Pro" panose="020B0504020202020204" pitchFamily="34" charset="0"/>
              </a:rPr>
              <a:t> </a:t>
            </a:r>
            <a:r>
              <a:rPr lang="en-US" err="1">
                <a:latin typeface="Avenir Next LT Pro" panose="020B0504020202020204" pitchFamily="34" charset="0"/>
              </a:rPr>
              <a:t>cette</a:t>
            </a:r>
            <a:r>
              <a:rPr lang="en-US">
                <a:latin typeface="Avenir Next LT Pro" panose="020B0504020202020204" pitchFamily="34" charset="0"/>
              </a:rPr>
              <a:t> </a:t>
            </a:r>
            <a:r>
              <a:rPr lang="en-US" err="1">
                <a:latin typeface="Avenir Next LT Pro" panose="020B0504020202020204" pitchFamily="34" charset="0"/>
              </a:rPr>
              <a:t>boîte</a:t>
            </a:r>
            <a:r>
              <a:rPr lang="en-US">
                <a:latin typeface="Avenir Next LT Pro" panose="020B0504020202020204" pitchFamily="34" charset="0"/>
              </a:rPr>
              <a:t> à </a:t>
            </a:r>
            <a:r>
              <a:rPr lang="en-US" err="1">
                <a:latin typeface="Avenir Next LT Pro" panose="020B0504020202020204" pitchFamily="34" charset="0"/>
              </a:rPr>
              <a:t>outils</a:t>
            </a:r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4B8B9-1378-D4BC-DD2C-74847E9C0084}"/>
              </a:ext>
            </a:extLst>
          </p:cNvPr>
          <p:cNvSpPr txBox="1">
            <a:spLocks/>
          </p:cNvSpPr>
          <p:nvPr/>
        </p:nvSpPr>
        <p:spPr>
          <a:xfrm>
            <a:off x="1938336" y="1138653"/>
            <a:ext cx="8315328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>
                <a:latin typeface="Avenir Next LT Pro" panose="020B0504020202020204" pitchFamily="34" charset="0"/>
              </a:rPr>
              <a:t>Félicitations pour faire partie du premier groupe de gagnants qui sont félicités par </a:t>
            </a:r>
            <a:r>
              <a:rPr lang="fr-FR" sz="1800" err="1">
                <a:latin typeface="Avenir Next LT Pro" panose="020B0504020202020204" pitchFamily="34" charset="0"/>
              </a:rPr>
              <a:t>CoStar</a:t>
            </a:r>
            <a:r>
              <a:rPr lang="fr-FR" sz="1800">
                <a:latin typeface="Avenir Next LT Pro" panose="020B0504020202020204" pitchFamily="34" charset="0"/>
              </a:rPr>
              <a:t> pour leurs réalisations exceptionnelles et leur travail acharné. Cette boîte à outils pour les médias sociaux vous aidera à souligner votre succès sur vos réseaux sociaux personnels ou ceux de votre entreprise et à entrer en contact avec d'autres chefs de file de l'industrie.</a:t>
            </a:r>
            <a:endParaRPr lang="en-US" sz="180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72768B-BC67-CAB4-4F9E-E0259D192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6737" y="6485273"/>
            <a:ext cx="857595" cy="23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220F6-B352-0099-1489-F407DA2DE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13433" y="6505361"/>
            <a:ext cx="133182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1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F078-D538-659F-C08E-D8AB9E67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38F5C-5D14-392F-7122-F5D8A88D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Gagnant.es au Canada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E6B10-3205-74BE-FCE8-B0BA4D5B7C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737" y="6485273"/>
            <a:ext cx="857595" cy="23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A606A8-A16D-9BA4-413A-365EFBF550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13433" y="6505361"/>
            <a:ext cx="1331828" cy="228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E29A94-7FC5-EBA0-E94F-C4DF3D35DD7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1932" y="1035563"/>
            <a:ext cx="4645166" cy="5736586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>
                <a:solidFill>
                  <a:srgbClr val="0070C0"/>
                </a:solidFill>
                <a:latin typeface="Avenir Next LT Pro" panose="020B0504020202020204" pitchFamily="34" charset="0"/>
              </a:rPr>
              <a:t>LinkedIn personnel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err="1">
                <a:solidFill>
                  <a:srgbClr val="0070C0"/>
                </a:solidFill>
                <a:latin typeface="Avenir Next LT Pro" panose="020B0504020202020204" pitchFamily="34" charset="0"/>
              </a:rPr>
              <a:t>Général</a:t>
            </a: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 :</a:t>
            </a:r>
            <a:br>
              <a:rPr lang="en-US" sz="1100">
                <a:latin typeface="Avenir Next LT Pro" panose="020B0504020202020204" pitchFamily="34" charset="0"/>
              </a:rPr>
            </a:br>
            <a:r>
              <a:rPr lang="fr-FR" sz="1100">
                <a:latin typeface="Avenir Next LT Pro" panose="020B0504020202020204" pitchFamily="34" charset="0"/>
              </a:rPr>
              <a:t>Je suis honoré d'être désigné par (TAG @CoStar) comme l'un des gagnants de 2025 #PrixCostar </a:t>
            </a:r>
            <a:r>
              <a:rPr lang="fr-FR" sz="1100" err="1">
                <a:latin typeface="Avenir Next LT Pro" panose="020B0504020202020204" pitchFamily="34" charset="0"/>
              </a:rPr>
              <a:t>Quarterly</a:t>
            </a:r>
            <a:r>
              <a:rPr lang="fr-FR" sz="1100">
                <a:latin typeface="Avenir Next LT Pro" panose="020B0504020202020204" pitchFamily="34" charset="0"/>
              </a:rPr>
              <a:t> Deals pour avoir conclu une des meilleures transactions en #IMMOBILISERCOMMERCIAL au cours du 4e trimestre!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>
                <a:latin typeface="Avenir Next LT Pro" panose="020B0504020202020204" pitchFamily="34" charset="0"/>
              </a:rPr>
              <a:t>En savoir plus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>
                <a:latin typeface="Avenir Next LT Pro" panose="020B0504020202020204" pitchFamily="34" charset="0"/>
                <a:hlinkClick r:id="rId6"/>
              </a:rPr>
              <a:t>prixcostar.ca/gagnants-des-offres-trimestrielles</a:t>
            </a: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Avenir Next LT Pro" panose="020B0504020202020204" pitchFamily="34" charset="0"/>
              </a:rPr>
              <a:t>-------------------------------------------------------</a:t>
            </a:r>
            <a:br>
              <a:rPr lang="en-US" sz="1100">
                <a:latin typeface="Avenir Next LT Pro" panose="020B0504020202020204" pitchFamily="34" charset="0"/>
              </a:rPr>
            </a:b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Particulier à la vente 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>
                <a:latin typeface="Avenir Next LT Pro" panose="020B0504020202020204" pitchFamily="34" charset="0"/>
              </a:rPr>
              <a:t>Je suis honoré d'être reconnu par @CoStar comme un gagnant de 2025 du #PrixCoStar </a:t>
            </a:r>
            <a:r>
              <a:rPr lang="fr-FR" sz="1100" err="1">
                <a:latin typeface="Avenir Next LT Pro" panose="020B0504020202020204" pitchFamily="34" charset="0"/>
              </a:rPr>
              <a:t>Quarterly</a:t>
            </a:r>
            <a:r>
              <a:rPr lang="fr-FR" sz="1100">
                <a:latin typeface="Avenir Next LT Pro" panose="020B0504020202020204" pitchFamily="34" charset="0"/>
              </a:rPr>
              <a:t> Deals pour la transaction de (NOM DU BÂTIMENT ou ADRESSE) pour (NOM DU PROPRIÉTAIRE) au cours du 4e trimestre! Félicitations à (NOM DU PROPRIÉTAIRE)!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Particulier au propriétaire 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>
                <a:latin typeface="Avenir Next LT Pro" panose="020B0504020202020204" pitchFamily="34" charset="0"/>
              </a:rPr>
              <a:t>Je suis honoré d'être reconnu par @CoStar comme un gagnant de 2025 du #PrixCoStar </a:t>
            </a:r>
            <a:r>
              <a:rPr lang="fr-FR" sz="1100" err="1">
                <a:latin typeface="Avenir Next LT Pro" panose="020B0504020202020204" pitchFamily="34" charset="0"/>
              </a:rPr>
              <a:t>Quarterly</a:t>
            </a:r>
            <a:r>
              <a:rPr lang="fr-FR" sz="1100">
                <a:latin typeface="Avenir Next LT Pro" panose="020B0504020202020204" pitchFamily="34" charset="0"/>
              </a:rPr>
              <a:t> Deals pour la location à (NOM DU LOCATAIRE) au nom de (NOM DU PROPRIÉTAIRE) du (NOM DU BÂTIMENT ou ADRESSE) au 4e trimestre!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Particulier au </a:t>
            </a:r>
            <a:r>
              <a:rPr lang="en-US" sz="1200" b="1" err="1">
                <a:solidFill>
                  <a:srgbClr val="0070C0"/>
                </a:solidFill>
                <a:latin typeface="Avenir Next LT Pro" panose="020B0504020202020204" pitchFamily="34" charset="0"/>
              </a:rPr>
              <a:t>représentant</a:t>
            </a: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 de </a:t>
            </a:r>
            <a:r>
              <a:rPr lang="en-US" sz="1200" b="1" err="1">
                <a:solidFill>
                  <a:srgbClr val="0070C0"/>
                </a:solidFill>
                <a:latin typeface="Avenir Next LT Pro" panose="020B0504020202020204" pitchFamily="34" charset="0"/>
              </a:rPr>
              <a:t>locataire</a:t>
            </a: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 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>
                <a:latin typeface="Avenir Next LT Pro" panose="020B0504020202020204" pitchFamily="34" charset="0"/>
              </a:rPr>
              <a:t>Je suis honoré d'être reconnu par @CoStar comme un gagnant de 2025 pour le #PrixCoStar </a:t>
            </a:r>
            <a:r>
              <a:rPr lang="fr-FR" sz="1100" err="1">
                <a:latin typeface="Avenir Next LT Pro" panose="020B0504020202020204" pitchFamily="34" charset="0"/>
              </a:rPr>
              <a:t>Quarterly</a:t>
            </a:r>
            <a:r>
              <a:rPr lang="fr-FR" sz="1100">
                <a:latin typeface="Avenir Next LT Pro" panose="020B0504020202020204" pitchFamily="34" charset="0"/>
              </a:rPr>
              <a:t> Deals pour le bail de (NOM DU LOCATAIRE) au (NOM DE L'IMMEUBLE ou ADRESSE) au 4e trimestre!</a:t>
            </a:r>
            <a:endParaRPr lang="en-US" sz="1200">
              <a:latin typeface="Avenir Next LT Pro" panose="020B05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82DED9-2D1A-3D53-F3A2-515CB959D7E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23383" y="1035563"/>
            <a:ext cx="4176074" cy="5641072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>
                <a:solidFill>
                  <a:srgbClr val="0070C0"/>
                </a:solidFill>
                <a:latin typeface="Avenir Next LT Pro" panose="020B0504020202020204" pitchFamily="34" charset="0"/>
              </a:rPr>
              <a:t>X (Twitter) personnel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err="1">
                <a:solidFill>
                  <a:srgbClr val="0070C0"/>
                </a:solidFill>
                <a:latin typeface="Avenir Next LT Pro" panose="020B0504020202020204" pitchFamily="34" charset="0"/>
              </a:rPr>
              <a:t>Général</a:t>
            </a: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 :</a:t>
            </a:r>
            <a:br>
              <a:rPr lang="en-US" sz="1100">
                <a:latin typeface="Avenir Next LT Pro" panose="020B0504020202020204" pitchFamily="34" charset="0"/>
              </a:rPr>
            </a:br>
            <a:r>
              <a:rPr lang="fr-FR" sz="1100">
                <a:latin typeface="Avenir Next LT Pro" panose="020B0504020202020204" pitchFamily="34" charset="0"/>
              </a:rPr>
              <a:t>Je suis ravi d'annoncer que j'ai été désigné par @CoStar comme l'un des gagnants du #PrixCoStar </a:t>
            </a:r>
            <a:r>
              <a:rPr lang="fr-FR" sz="1100" err="1">
                <a:latin typeface="Avenir Next LT Pro" panose="020B0504020202020204" pitchFamily="34" charset="0"/>
              </a:rPr>
              <a:t>Quarterly</a:t>
            </a:r>
            <a:r>
              <a:rPr lang="fr-FR" sz="1100">
                <a:latin typeface="Avenir Next LT Pro" panose="020B0504020202020204" pitchFamily="34" charset="0"/>
              </a:rPr>
              <a:t> Deals 2025 pour avoir conclu une des meilleures transactions en #IMMOBILIERCOMMERCIAL au cours du 4e trimestre!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Avenir Next LT Pro" panose="020B0504020202020204" pitchFamily="34" charset="0"/>
              </a:rPr>
              <a:t>En savoir plus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>
                <a:latin typeface="Avenir Next LT Pro" panose="020B0504020202020204" pitchFamily="34" charset="0"/>
                <a:hlinkClick r:id="rId6"/>
              </a:rPr>
              <a:t>prixcostar.ca/gagnants-des-offres-trimestrielles</a:t>
            </a: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Avenir Next LT Pro" panose="020B0504020202020204" pitchFamily="34" charset="0"/>
              </a:rPr>
              <a:t>-------------------------------------------------------</a:t>
            </a:r>
            <a:br>
              <a:rPr lang="en-US" sz="1100">
                <a:latin typeface="Avenir Next LT Pro" panose="020B0504020202020204" pitchFamily="34" charset="0"/>
              </a:rPr>
            </a:b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Particulier à la vente 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>
                <a:latin typeface="Avenir Next LT Pro" panose="020B0504020202020204" pitchFamily="34" charset="0"/>
              </a:rPr>
              <a:t>Je suis honoré d'être reconnu par @CoStar comme un gagnant de 2025 du #PrixCoStar </a:t>
            </a:r>
            <a:r>
              <a:rPr lang="fr-FR" sz="1100" err="1">
                <a:latin typeface="Avenir Next LT Pro" panose="020B0504020202020204" pitchFamily="34" charset="0"/>
              </a:rPr>
              <a:t>Quarterly</a:t>
            </a:r>
            <a:r>
              <a:rPr lang="fr-FR" sz="1100">
                <a:latin typeface="Avenir Next LT Pro" panose="020B0504020202020204" pitchFamily="34" charset="0"/>
              </a:rPr>
              <a:t> Deals pour la transaction de (NOM DU BÂTIMENT ou ADRESSE) pour (NOM DU PROPRIÉTAIRE) au cours du 4e trimestre! Félicitations à (NOM DU PROPRIÉTAIRE)!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Particulier au propriétaire 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>
                <a:latin typeface="Avenir Next LT Pro" panose="020B0504020202020204" pitchFamily="34" charset="0"/>
              </a:rPr>
              <a:t>Je suis honoré d'être reconnu par @CoStar comme un gagnant de 2025 du #PrixCoStar </a:t>
            </a:r>
            <a:r>
              <a:rPr lang="fr-FR" sz="1100" err="1">
                <a:latin typeface="Avenir Next LT Pro" panose="020B0504020202020204" pitchFamily="34" charset="0"/>
              </a:rPr>
              <a:t>Quarterly</a:t>
            </a:r>
            <a:r>
              <a:rPr lang="fr-FR" sz="1100">
                <a:latin typeface="Avenir Next LT Pro" panose="020B0504020202020204" pitchFamily="34" charset="0"/>
              </a:rPr>
              <a:t> Deals pour la location à (NOM DU LOCATAIRE) au nom de (NOM DU PROPRIÉTAIRE) du (NOM DU BÂTIMENT ou ADRESSE) au 4e trimestre!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Particulier au </a:t>
            </a:r>
            <a:r>
              <a:rPr lang="en-US" sz="1200" b="1" err="1">
                <a:solidFill>
                  <a:srgbClr val="0070C0"/>
                </a:solidFill>
                <a:latin typeface="Avenir Next LT Pro" panose="020B0504020202020204" pitchFamily="34" charset="0"/>
              </a:rPr>
              <a:t>représentant</a:t>
            </a: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 de </a:t>
            </a:r>
            <a:r>
              <a:rPr lang="en-US" sz="1200" b="1" err="1">
                <a:solidFill>
                  <a:srgbClr val="0070C0"/>
                </a:solidFill>
                <a:latin typeface="Avenir Next LT Pro" panose="020B0504020202020204" pitchFamily="34" charset="0"/>
              </a:rPr>
              <a:t>locataire</a:t>
            </a: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 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>
                <a:latin typeface="Avenir Next LT Pro" panose="020B0504020202020204" pitchFamily="34" charset="0"/>
              </a:rPr>
              <a:t>Je suis honoré d'être reconnu par @CoStar comme un gagnant de 2025 pour le #PrixCoStar </a:t>
            </a:r>
            <a:r>
              <a:rPr lang="fr-FR" sz="1100" err="1">
                <a:latin typeface="Avenir Next LT Pro" panose="020B0504020202020204" pitchFamily="34" charset="0"/>
              </a:rPr>
              <a:t>Quarterly</a:t>
            </a:r>
            <a:r>
              <a:rPr lang="fr-FR" sz="1100">
                <a:latin typeface="Avenir Next LT Pro" panose="020B0504020202020204" pitchFamily="34" charset="0"/>
              </a:rPr>
              <a:t> Deals pour le bail de (NOM DU LOCATAIRE) au (NOM DE L'IMMEUBLE ou ADRESSE) au 4e trimestre!</a:t>
            </a:r>
            <a:endParaRPr lang="en-US" sz="1200" u="sng">
              <a:latin typeface="Avenir Next LT Pro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CC77F8-ED00-DADB-9D27-9DD4EAE21E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39" y="1962685"/>
            <a:ext cx="2932629" cy="29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8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D33D8-6A95-943D-86DB-833FA33E1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768438-B578-F865-CC95-AC5E2371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Gagnant.es au Canada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37D1D-8F4B-0885-D2CE-5217E32D52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737" y="6485273"/>
            <a:ext cx="857595" cy="23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EE9215-4A17-B3A9-D608-C2291EBA78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13433" y="6505361"/>
            <a:ext cx="1331828" cy="228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E48805-BC92-C902-F4BB-4DEBBFEF4A3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1932" y="1275372"/>
            <a:ext cx="3506484" cy="2445858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>
                <a:solidFill>
                  <a:srgbClr val="0070C0"/>
                </a:solidFill>
                <a:latin typeface="Avenir Next LT Pro" panose="020B0504020202020204" pitchFamily="34" charset="0"/>
              </a:rPr>
              <a:t>LinkedIn de </a:t>
            </a:r>
            <a:r>
              <a:rPr lang="en-US" sz="1400" b="1" err="1">
                <a:solidFill>
                  <a:srgbClr val="0070C0"/>
                </a:solidFill>
                <a:latin typeface="Avenir Next LT Pro" panose="020B0504020202020204" pitchFamily="34" charset="0"/>
              </a:rPr>
              <a:t>l’entreprise</a:t>
            </a:r>
            <a:endParaRPr lang="en-US" sz="1400" b="1">
              <a:solidFill>
                <a:srgbClr val="0070C0"/>
              </a:solidFill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>
                <a:latin typeface="Avenir Next LT Pro" panose="020B0504020202020204" pitchFamily="34" charset="0"/>
              </a:rPr>
              <a:t>Aidez-nous à féliciter (INSÉRER LE(S) NOM(S)) d'avoir été reconnu.es par @CoStar en tant que lauréat de 2025 pour les #PrixCoStar </a:t>
            </a:r>
            <a:r>
              <a:rPr lang="fr-FR" sz="1200" err="1">
                <a:latin typeface="Avenir Next LT Pro" panose="020B0504020202020204" pitchFamily="34" charset="0"/>
              </a:rPr>
              <a:t>Quarterly</a:t>
            </a:r>
            <a:r>
              <a:rPr lang="fr-FR" sz="1200">
                <a:latin typeface="Avenir Next LT Pro" panose="020B0504020202020204" pitchFamily="34" charset="0"/>
              </a:rPr>
              <a:t> Deals du 4e trimestre!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>
                <a:latin typeface="Avenir Next LT Pro" panose="020B0504020202020204" pitchFamily="34" charset="0"/>
              </a:rPr>
              <a:t>En savoir plus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>
                <a:latin typeface="Avenir Next LT Pro" panose="020B0504020202020204" pitchFamily="34" charset="0"/>
                <a:hlinkClick r:id="rId6"/>
              </a:rPr>
              <a:t>prixcostar.ca/gagnants-des-offres-trimestrielles</a:t>
            </a:r>
            <a:endParaRPr lang="en-US" sz="1200">
              <a:latin typeface="Avenir Next LT Pro" panose="020B05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1E1E9F-64CB-7AA7-5826-10B42994D4C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33215" y="1249972"/>
            <a:ext cx="3506484" cy="2339545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>
                <a:solidFill>
                  <a:srgbClr val="0070C0"/>
                </a:solidFill>
                <a:latin typeface="Avenir Next LT Pro" panose="020B0504020202020204" pitchFamily="34" charset="0"/>
              </a:rPr>
              <a:t>X (Twitter) de </a:t>
            </a:r>
            <a:r>
              <a:rPr lang="en-US" sz="1400" b="1" err="1">
                <a:solidFill>
                  <a:srgbClr val="0070C0"/>
                </a:solidFill>
                <a:latin typeface="Avenir Next LT Pro" panose="020B0504020202020204" pitchFamily="34" charset="0"/>
              </a:rPr>
              <a:t>l’entreprise</a:t>
            </a:r>
            <a:endParaRPr lang="en-US" sz="1400" b="1">
              <a:solidFill>
                <a:srgbClr val="0070C0"/>
              </a:solidFill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>
                <a:latin typeface="Avenir Next LT Pro" panose="020B0504020202020204" pitchFamily="34" charset="0"/>
              </a:rPr>
              <a:t>Aidez-nous à féliciter (INSÉRER LE(S) NOM(S)) d'avoir été reconnu.es par @CoStar en tant que lauréat de 2025 pour les #PrixCoStar </a:t>
            </a:r>
            <a:r>
              <a:rPr lang="fr-FR" sz="1200" err="1">
                <a:latin typeface="Avenir Next LT Pro" panose="020B0504020202020204" pitchFamily="34" charset="0"/>
              </a:rPr>
              <a:t>Quarterly</a:t>
            </a:r>
            <a:r>
              <a:rPr lang="fr-FR" sz="1200">
                <a:latin typeface="Avenir Next LT Pro" panose="020B0504020202020204" pitchFamily="34" charset="0"/>
              </a:rPr>
              <a:t> Deals du 4e trimestre!</a:t>
            </a:r>
            <a:endParaRPr lang="en-US" sz="12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>
                <a:latin typeface="Avenir Next LT Pro" panose="020B0504020202020204" pitchFamily="34" charset="0"/>
              </a:rPr>
              <a:t>En savoir plus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>
                <a:latin typeface="Avenir Next LT Pro" panose="020B0504020202020204" pitchFamily="34" charset="0"/>
                <a:hlinkClick r:id="rId6"/>
              </a:rPr>
              <a:t>prixcostar.ca/gagnants-des-offres-trimestrielles</a:t>
            </a:r>
            <a:endParaRPr lang="en-US" sz="1200">
              <a:latin typeface="Avenir Next LT Pro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D2416-BCD5-747D-104E-13A8B33152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39" y="1962685"/>
            <a:ext cx="2932629" cy="29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81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20" ma:contentTypeDescription="Create a new document." ma:contentTypeScope="" ma:versionID="5511ec944242fb32803b31147ef0dac6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987cd1cea631ffe626cdc719658f7ad2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8D5A4E-DBE6-4AA3-A0DB-7438BA804F8A}">
  <ds:schemaRefs>
    <ds:schemaRef ds:uri="99b25f86-c502-462b-a274-2a569e3ba1f1"/>
    <ds:schemaRef ds:uri="e0a4c8bf-3d97-40f7-9b2a-baab9c82ee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1D7EA21-54A8-49E9-B713-EE812B10BC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6D4B8-E394-479F-AFA5-A55B903C2DC3}">
  <ds:schemaRefs>
    <ds:schemaRef ds:uri="99b25f86-c502-462b-a274-2a569e3ba1f1"/>
    <ds:schemaRef ds:uri="e0a4c8bf-3d97-40f7-9b2a-baab9c82ee5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Comment utiliser cette boîte à outils</vt:lpstr>
      <vt:lpstr>Gagnant.es au Canada</vt:lpstr>
      <vt:lpstr>Gagnant.es au Canada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revision>1</cp:revision>
  <dcterms:created xsi:type="dcterms:W3CDTF">2020-02-10T19:26:09Z</dcterms:created>
  <dcterms:modified xsi:type="dcterms:W3CDTF">2026-02-02T21:09:37Z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h7363574b2bd4b98983068ffa9a9e158">
    <vt:lpwstr/>
  </property>
  <property fmtid="{D5CDD505-2E9C-101B-9397-08002B2CF9AE}" pid="8" name="Partnerships">
    <vt:lpwstr/>
  </property>
  <property fmtid="{D5CDD505-2E9C-101B-9397-08002B2CF9AE}" pid="9" name="d192869bc23a4fe49dfaefd6c1ed3303">
    <vt:lpwstr/>
  </property>
  <property fmtid="{D5CDD505-2E9C-101B-9397-08002B2CF9AE}" pid="10" name="Products">
    <vt:lpwstr>14;#Apartments|1cd6aab3-39c1-4ec5-84c9-22979742a6d8</vt:lpwstr>
  </property>
  <property fmtid="{D5CDD505-2E9C-101B-9397-08002B2CF9AE}" pid="11" name="Collateral_x0020_Type">
    <vt:lpwstr/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