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
  </p:notesMasterIdLst>
  <p:sldIdLst>
    <p:sldId id="267" r:id="rId5"/>
    <p:sldId id="277" r:id="rId6"/>
    <p:sldId id="278" r:id="rId7"/>
    <p:sldId id="279"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ileen Hartunian" initials="EH" lastIdx="7" clrIdx="0">
    <p:extLst>
      <p:ext uri="{19B8F6BF-5375-455C-9EA6-DF929625EA0E}">
        <p15:presenceInfo xmlns:p15="http://schemas.microsoft.com/office/powerpoint/2012/main" userId="S::ehartunian@costar.com::44a03e7b-7a0b-48a4-95cc-caef212677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570B3A-41BB-811F-D59C-4069CDAC3B63}" v="3" dt="2026-02-20T21:01:51.0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56"/>
    <p:restoredTop sz="92736" autoAdjust="0"/>
  </p:normalViewPr>
  <p:slideViewPr>
    <p:cSldViewPr snapToGrid="0">
      <p:cViewPr varScale="1">
        <p:scale>
          <a:sx n="58" d="100"/>
          <a:sy n="58" d="100"/>
        </p:scale>
        <p:origin x="1062" y="2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7A56E6-7017-4DB6-A743-DA56B1300F7D}" type="datetimeFigureOut">
              <a:rPr lang="en-US" smtClean="0"/>
              <a:t>2/23/2026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862F30-9190-4697-96D7-10C5C9ABE5FA}" type="slidenum">
              <a:rPr lang="en-US" smtClean="0"/>
              <a:t>‹#›</a:t>
            </a:fld>
            <a:endParaRPr lang="en-US"/>
          </a:p>
        </p:txBody>
      </p:sp>
    </p:spTree>
    <p:extLst>
      <p:ext uri="{BB962C8B-B14F-4D97-AF65-F5344CB8AC3E}">
        <p14:creationId xmlns:p14="http://schemas.microsoft.com/office/powerpoint/2010/main" val="4175598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8AB8E219-DB35-C74C-9095-F2D960E5F426}"/>
              </a:ext>
            </a:extLst>
          </p:cNvPr>
          <p:cNvSpPr>
            <a:spLocks noGrp="1"/>
          </p:cNvSpPr>
          <p:nvPr>
            <p:ph type="pic" sz="quarter" idx="10"/>
          </p:nvPr>
        </p:nvSpPr>
        <p:spPr>
          <a:xfrm>
            <a:off x="9801186" y="2"/>
            <a:ext cx="2390815" cy="6857999"/>
          </a:xfrm>
          <a:custGeom>
            <a:avLst/>
            <a:gdLst>
              <a:gd name="connsiteX0" fmla="*/ 1793019 w 2390815"/>
              <a:gd name="connsiteY0" fmla="*/ 0 h 6857999"/>
              <a:gd name="connsiteX1" fmla="*/ 2390815 w 2390815"/>
              <a:gd name="connsiteY1" fmla="*/ 0 h 6857999"/>
              <a:gd name="connsiteX2" fmla="*/ 2390815 w 2390815"/>
              <a:gd name="connsiteY2" fmla="*/ 6857999 h 6857999"/>
              <a:gd name="connsiteX3" fmla="*/ 2304091 w 2390815"/>
              <a:gd name="connsiteY3" fmla="*/ 6857999 h 6857999"/>
              <a:gd name="connsiteX4" fmla="*/ 67298 w 2390815"/>
              <a:gd name="connsiteY4" fmla="*/ 2271386 h 6857999"/>
              <a:gd name="connsiteX5" fmla="*/ 67859 w 2390815"/>
              <a:gd name="connsiteY5" fmla="*/ 2265193 h 6857999"/>
              <a:gd name="connsiteX6" fmla="*/ 31740 w 2390815"/>
              <a:gd name="connsiteY6" fmla="*/ 2194246 h 6857999"/>
              <a:gd name="connsiteX7" fmla="*/ 0 w 2390815"/>
              <a:gd name="connsiteY7" fmla="*/ 2026625 h 6857999"/>
              <a:gd name="connsiteX8" fmla="*/ 68979 w 2390815"/>
              <a:gd name="connsiteY8" fmla="*/ 1785858 h 6857999"/>
              <a:gd name="connsiteX9" fmla="*/ 116641 w 2390815"/>
              <a:gd name="connsiteY9" fmla="*/ 1724267 h 6857999"/>
              <a:gd name="connsiteX10" fmla="*/ 117252 w 2390815"/>
              <a:gd name="connsiteY10" fmla="*/ 171753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0815" h="6857999">
                <a:moveTo>
                  <a:pt x="1793019" y="0"/>
                </a:moveTo>
                <a:lnTo>
                  <a:pt x="2390815" y="0"/>
                </a:lnTo>
                <a:lnTo>
                  <a:pt x="2390815" y="6857999"/>
                </a:lnTo>
                <a:lnTo>
                  <a:pt x="2304091" y="6857999"/>
                </a:lnTo>
                <a:lnTo>
                  <a:pt x="67298" y="2271386"/>
                </a:lnTo>
                <a:lnTo>
                  <a:pt x="67859" y="2265193"/>
                </a:lnTo>
                <a:lnTo>
                  <a:pt x="31740" y="2194246"/>
                </a:lnTo>
                <a:cubicBezTo>
                  <a:pt x="11306" y="2142728"/>
                  <a:pt x="0" y="2086082"/>
                  <a:pt x="0" y="2026625"/>
                </a:cubicBezTo>
                <a:cubicBezTo>
                  <a:pt x="0" y="1937442"/>
                  <a:pt x="25430" y="1854585"/>
                  <a:pt x="68979" y="1785858"/>
                </a:cubicBezTo>
                <a:lnTo>
                  <a:pt x="116641" y="1724267"/>
                </a:lnTo>
                <a:lnTo>
                  <a:pt x="117252" y="1717531"/>
                </a:lnTo>
                <a:close/>
              </a:path>
            </a:pathLst>
          </a:custGeom>
        </p:spPr>
        <p:txBody>
          <a:bodyPr wrap="square">
            <a:noAutofit/>
          </a:bodyPr>
          <a:lstStyle/>
          <a:p>
            <a:endParaRPr lang="en-US"/>
          </a:p>
        </p:txBody>
      </p:sp>
      <p:sp>
        <p:nvSpPr>
          <p:cNvPr id="17" name="Text Placeholder 19">
            <a:extLst>
              <a:ext uri="{FF2B5EF4-FFF2-40B4-BE49-F238E27FC236}">
                <a16:creationId xmlns:a16="http://schemas.microsoft.com/office/drawing/2014/main" id="{8FCE4A83-EF32-D94D-A4E2-9D1193AF268A}"/>
              </a:ext>
            </a:extLst>
          </p:cNvPr>
          <p:cNvSpPr>
            <a:spLocks noGrp="1"/>
          </p:cNvSpPr>
          <p:nvPr>
            <p:ph type="body" sz="quarter" idx="11" hasCustomPrompt="1"/>
          </p:nvPr>
        </p:nvSpPr>
        <p:spPr>
          <a:xfrm>
            <a:off x="380589" y="494950"/>
            <a:ext cx="10258336" cy="566518"/>
          </a:xfrm>
          <a:prstGeom prst="rect">
            <a:avLst/>
          </a:prstGeom>
        </p:spPr>
        <p:txBody>
          <a:bodyPr/>
          <a:lstStyle>
            <a:lvl1pPr marL="0" indent="0" algn="l">
              <a:buNone/>
              <a:defRPr sz="3600" b="1">
                <a:solidFill>
                  <a:schemeClr val="tx1"/>
                </a:solidFill>
                <a:latin typeface="Arial" panose="020B0604020202020204" pitchFamily="34" charset="0"/>
                <a:cs typeface="Arial" panose="020B0604020202020204" pitchFamily="34" charset="0"/>
              </a:defRPr>
            </a:lvl1pPr>
          </a:lstStyle>
          <a:p>
            <a:pPr lvl="0"/>
            <a:r>
              <a:rPr lang="en-US"/>
              <a:t>INSERT HEADLINE</a:t>
            </a:r>
          </a:p>
        </p:txBody>
      </p:sp>
      <p:sp>
        <p:nvSpPr>
          <p:cNvPr id="18" name="Content Placeholder 23">
            <a:extLst>
              <a:ext uri="{FF2B5EF4-FFF2-40B4-BE49-F238E27FC236}">
                <a16:creationId xmlns:a16="http://schemas.microsoft.com/office/drawing/2014/main" id="{4964F04D-440C-504D-AEAE-9D0F48841C33}"/>
              </a:ext>
            </a:extLst>
          </p:cNvPr>
          <p:cNvSpPr>
            <a:spLocks noGrp="1"/>
          </p:cNvSpPr>
          <p:nvPr>
            <p:ph sz="quarter" idx="12"/>
          </p:nvPr>
        </p:nvSpPr>
        <p:spPr>
          <a:xfrm>
            <a:off x="380589" y="1285742"/>
            <a:ext cx="9226398" cy="5004221"/>
          </a:xfrm>
          <a:prstGeom prst="rect">
            <a:avLst/>
          </a:prstGeom>
        </p:spPr>
        <p:txBody>
          <a:bodyPr/>
          <a:lstStyle>
            <a:lvl1pPr algn="l">
              <a:defRPr sz="1800">
                <a:latin typeface="Arial" panose="020B0604020202020204" pitchFamily="34" charset="0"/>
                <a:cs typeface="Arial" panose="020B0604020202020204" pitchFamily="34" charset="0"/>
              </a:defRPr>
            </a:lvl1pPr>
            <a:lvl2pPr algn="l">
              <a:defRPr sz="1800">
                <a:latin typeface="Arial" panose="020B0604020202020204" pitchFamily="34" charset="0"/>
                <a:cs typeface="Arial" panose="020B0604020202020204" pitchFamily="34" charset="0"/>
              </a:defRPr>
            </a:lvl2pPr>
            <a:lvl3pPr algn="l">
              <a:defRPr sz="1800">
                <a:latin typeface="Arial" panose="020B0604020202020204" pitchFamily="34" charset="0"/>
                <a:cs typeface="Arial" panose="020B0604020202020204" pitchFamily="34" charset="0"/>
              </a:defRPr>
            </a:lvl3pPr>
            <a:lvl4pPr algn="l">
              <a:defRPr sz="1800">
                <a:latin typeface="Arial" panose="020B0604020202020204" pitchFamily="34" charset="0"/>
                <a:cs typeface="Arial" panose="020B0604020202020204" pitchFamily="34" charset="0"/>
              </a:defRPr>
            </a:lvl4pPr>
            <a:lvl5pPr algn="l">
              <a:defRPr sz="18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9" name="Picture 18">
            <a:extLst>
              <a:ext uri="{FF2B5EF4-FFF2-40B4-BE49-F238E27FC236}">
                <a16:creationId xmlns:a16="http://schemas.microsoft.com/office/drawing/2014/main" id="{19A37064-8EA0-5148-B70B-0A4D29885EF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041383"/>
            <a:ext cx="2335160" cy="816618"/>
          </a:xfrm>
          <a:prstGeom prst="rect">
            <a:avLst/>
          </a:prstGeom>
        </p:spPr>
      </p:pic>
      <p:sp>
        <p:nvSpPr>
          <p:cNvPr id="22" name="Rectangle 21">
            <a:extLst>
              <a:ext uri="{FF2B5EF4-FFF2-40B4-BE49-F238E27FC236}">
                <a16:creationId xmlns:a16="http://schemas.microsoft.com/office/drawing/2014/main" id="{DA77F127-F2C0-6347-99A0-9F6514C25E9A}"/>
              </a:ext>
            </a:extLst>
          </p:cNvPr>
          <p:cNvSpPr/>
          <p:nvPr userDrawn="1"/>
        </p:nvSpPr>
        <p:spPr>
          <a:xfrm rot="5400000" flipH="1">
            <a:off x="976169" y="-514698"/>
            <a:ext cx="134390" cy="11637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604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820687-8115-452C-80FD-5DF5FE44A69D}" type="datetimeFigureOut">
              <a:rPr lang="en-US" smtClean="0"/>
              <a:t>2/23/2026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2300738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820687-8115-452C-80FD-5DF5FE44A69D}" type="datetimeFigureOut">
              <a:rPr lang="en-US" smtClean="0"/>
              <a:t>2/23/2026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2693445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820687-8115-452C-80FD-5DF5FE44A69D}" type="datetimeFigureOut">
              <a:rPr lang="en-US" smtClean="0"/>
              <a:t>2/23/2026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182962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amp; Image">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274F3C-975F-BB2A-BB82-DBC938E457AA}"/>
              </a:ext>
            </a:extLst>
          </p:cNvPr>
          <p:cNvSpPr>
            <a:spLocks noGrp="1"/>
          </p:cNvSpPr>
          <p:nvPr>
            <p:ph type="title"/>
          </p:nvPr>
        </p:nvSpPr>
        <p:spPr>
          <a:xfrm>
            <a:off x="704192" y="320675"/>
            <a:ext cx="10783617" cy="633413"/>
          </a:xfrm>
          <a:prstGeom prst="rect">
            <a:avLst/>
          </a:prstGeom>
        </p:spPr>
        <p:txBody>
          <a:bodyPr vert="horz" lIns="91440" tIns="45720" rIns="91440" bIns="45720" rtlCol="0" anchor="t">
            <a:normAutofit/>
          </a:bodyPr>
          <a:lstStyle>
            <a:lvl1pPr algn="ctr">
              <a:defRPr lang="en-US" b="1" i="0"/>
            </a:lvl1pPr>
          </a:lstStyle>
          <a:p>
            <a:pPr lvl="0" algn="ctr"/>
            <a:r>
              <a:rPr lang="en-US"/>
              <a:t>Click to edit Master title style</a:t>
            </a:r>
          </a:p>
        </p:txBody>
      </p:sp>
      <p:sp>
        <p:nvSpPr>
          <p:cNvPr id="3" name="Picture Placeholder 11">
            <a:extLst>
              <a:ext uri="{FF2B5EF4-FFF2-40B4-BE49-F238E27FC236}">
                <a16:creationId xmlns:a16="http://schemas.microsoft.com/office/drawing/2014/main" id="{144DBFE9-D4A5-AB90-738D-08AF14E05CCD}"/>
              </a:ext>
            </a:extLst>
          </p:cNvPr>
          <p:cNvSpPr>
            <a:spLocks noGrp="1"/>
          </p:cNvSpPr>
          <p:nvPr>
            <p:ph type="pic" sz="quarter" idx="10"/>
          </p:nvPr>
        </p:nvSpPr>
        <p:spPr>
          <a:xfrm>
            <a:off x="6438903" y="1250461"/>
            <a:ext cx="5048904" cy="4997939"/>
          </a:xfrm>
          <a:prstGeom prst="roundRect">
            <a:avLst>
              <a:gd name="adj" fmla="val 2922"/>
            </a:avLst>
          </a:prstGeom>
        </p:spPr>
        <p:txBody>
          <a:bodyPr/>
          <a:lstStyle/>
          <a:p>
            <a:r>
              <a:rPr lang="en-US"/>
              <a:t>Click icon to add picture</a:t>
            </a:r>
          </a:p>
        </p:txBody>
      </p:sp>
      <p:sp>
        <p:nvSpPr>
          <p:cNvPr id="4" name="Text Placeholder 2">
            <a:extLst>
              <a:ext uri="{FF2B5EF4-FFF2-40B4-BE49-F238E27FC236}">
                <a16:creationId xmlns:a16="http://schemas.microsoft.com/office/drawing/2014/main" id="{FB2E835D-CF93-AA69-C42C-2DD581CB03C7}"/>
              </a:ext>
            </a:extLst>
          </p:cNvPr>
          <p:cNvSpPr>
            <a:spLocks noGrp="1"/>
          </p:cNvSpPr>
          <p:nvPr>
            <p:ph idx="1"/>
          </p:nvPr>
        </p:nvSpPr>
        <p:spPr>
          <a:xfrm>
            <a:off x="704194" y="1250463"/>
            <a:ext cx="5048906" cy="4997938"/>
          </a:xfrm>
          <a:prstGeom prst="rect">
            <a:avLst/>
          </a:prstGeom>
        </p:spPr>
        <p:txBody>
          <a:bodyPr vert="horz" lIns="91440" tIns="45720" rIns="91440" bIns="45720" rtlCol="0">
            <a:normAutofit/>
          </a:bodyPr>
          <a:lstStyle>
            <a:lvl1pPr>
              <a:spcAft>
                <a:spcPts val="1000"/>
              </a:spcAft>
              <a:buNone/>
              <a:defRPr sz="2400"/>
            </a:lvl1pPr>
            <a:lvl2pPr>
              <a:spcAft>
                <a:spcPts val="1000"/>
              </a:spcAft>
              <a:buNone/>
              <a:defRPr sz="2400"/>
            </a:lvl2pPr>
            <a:lvl3pPr>
              <a:spcAft>
                <a:spcPts val="1000"/>
              </a:spcAft>
              <a:buNone/>
              <a:defRPr sz="2000"/>
            </a:lvl3pPr>
            <a:lvl4pPr>
              <a:spcAft>
                <a:spcPts val="1000"/>
              </a:spcAft>
              <a:buNone/>
              <a:defRPr sz="1600"/>
            </a:lvl4pPr>
            <a:lvl5pPr>
              <a:spcAft>
                <a:spcPts val="1000"/>
              </a:spcAft>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8356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B820687-8115-452C-80FD-5DF5FE44A69D}" type="datetimeFigureOut">
              <a:rPr lang="en-US" smtClean="0"/>
              <a:t>2/23/2026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242334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820687-8115-452C-80FD-5DF5FE44A69D}" type="datetimeFigureOut">
              <a:rPr lang="en-US" smtClean="0"/>
              <a:t>2/23/2026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3470748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820687-8115-452C-80FD-5DF5FE44A69D}" type="datetimeFigureOut">
              <a:rPr lang="en-US" smtClean="0"/>
              <a:t>2/23/2026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1755533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820687-8115-452C-80FD-5DF5FE44A69D}" type="datetimeFigureOut">
              <a:rPr lang="en-US" smtClean="0"/>
              <a:t>2/23/2026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3630710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820687-8115-452C-80FD-5DF5FE44A69D}" type="datetimeFigureOut">
              <a:rPr lang="en-US" smtClean="0"/>
              <a:t>2/23/2026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1047464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820687-8115-452C-80FD-5DF5FE44A69D}" type="datetimeFigureOut">
              <a:rPr lang="en-US" smtClean="0"/>
              <a:t>2/23/2026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2673464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820687-8115-452C-80FD-5DF5FE44A69D}" type="datetimeFigureOut">
              <a:rPr lang="en-US" smtClean="0"/>
              <a:t>2/23/2026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2064516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820687-8115-452C-80FD-5DF5FE44A69D}" type="datetimeFigureOut">
              <a:rPr lang="en-US" smtClean="0"/>
              <a:t>2/23/2026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2011482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820687-8115-452C-80FD-5DF5FE44A69D}" type="datetimeFigureOut">
              <a:rPr lang="en-US" smtClean="0"/>
              <a:t>2/23/2026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55FB1B-81AC-472F-8B66-CA4DF24582AD}" type="slidenum">
              <a:rPr lang="en-US" smtClean="0"/>
              <a:t>‹#›</a:t>
            </a:fld>
            <a:endParaRPr lang="en-US"/>
          </a:p>
        </p:txBody>
      </p:sp>
    </p:spTree>
    <p:extLst>
      <p:ext uri="{BB962C8B-B14F-4D97-AF65-F5344CB8AC3E}">
        <p14:creationId xmlns:p14="http://schemas.microsoft.com/office/powerpoint/2010/main" val="1844114706"/>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6.jpg"/><Relationship Id="rId4" Type="http://schemas.openxmlformats.org/officeDocument/2006/relationships/hyperlink" Target="https://www.costarpowerbrokers.com/winner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hyperlink" Target="https://www.costarpowerbrokers.com/winner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4294967295"/>
            <p:custDataLst>
              <p:tags r:id="rId1"/>
            </p:custDataLst>
          </p:nvPr>
        </p:nvSpPr>
        <p:spPr>
          <a:xfrm>
            <a:off x="584926" y="2194560"/>
            <a:ext cx="5826034" cy="3068320"/>
          </a:xfrm>
        </p:spPr>
        <p:txBody>
          <a:bodyPr vert="horz" lIns="91440" tIns="45720" rIns="91440" bIns="0" rtlCol="0" anchor="t">
            <a:normAutofit/>
          </a:bodyPr>
          <a:lstStyle/>
          <a:p>
            <a:pPr marL="0" indent="0">
              <a:lnSpc>
                <a:spcPct val="110000"/>
              </a:lnSpc>
              <a:spcAft>
                <a:spcPts val="600"/>
              </a:spcAft>
              <a:buNone/>
            </a:pPr>
            <a:r>
              <a:rPr lang="en-US" sz="4000" b="1" dirty="0">
                <a:solidFill>
                  <a:schemeClr val="bg1"/>
                </a:solidFill>
                <a:latin typeface="Avenir Next LT Pro" panose="020B0504020202020204" pitchFamily="34" charset="77"/>
                <a:cs typeface="Arial"/>
              </a:rPr>
              <a:t>Prix CoStar</a:t>
            </a:r>
          </a:p>
          <a:p>
            <a:pPr marL="0" indent="0">
              <a:lnSpc>
                <a:spcPct val="110000"/>
              </a:lnSpc>
              <a:spcAft>
                <a:spcPts val="600"/>
              </a:spcAft>
              <a:buNone/>
            </a:pPr>
            <a:r>
              <a:rPr lang="en-US" dirty="0" err="1">
                <a:solidFill>
                  <a:schemeClr val="bg1"/>
                </a:solidFill>
                <a:latin typeface="Avenir Next LT Pro" panose="020B0504020202020204" pitchFamily="34" charset="77"/>
                <a:cs typeface="Arial"/>
              </a:rPr>
              <a:t>Boîte</a:t>
            </a:r>
            <a:r>
              <a:rPr lang="en-US" dirty="0">
                <a:solidFill>
                  <a:schemeClr val="bg1"/>
                </a:solidFill>
                <a:latin typeface="Avenir Next LT Pro" panose="020B0504020202020204" pitchFamily="34" charset="77"/>
                <a:cs typeface="Arial"/>
              </a:rPr>
              <a:t> à </a:t>
            </a:r>
            <a:r>
              <a:rPr lang="en-US" dirty="0" err="1">
                <a:solidFill>
                  <a:schemeClr val="bg1"/>
                </a:solidFill>
                <a:latin typeface="Avenir Next LT Pro" panose="020B0504020202020204" pitchFamily="34" charset="77"/>
                <a:cs typeface="Arial"/>
              </a:rPr>
              <a:t>outils</a:t>
            </a:r>
            <a:r>
              <a:rPr lang="en-US" dirty="0">
                <a:solidFill>
                  <a:schemeClr val="bg1"/>
                </a:solidFill>
                <a:latin typeface="Avenir Next LT Pro" panose="020B0504020202020204" pitchFamily="34" charset="77"/>
                <a:cs typeface="Arial"/>
              </a:rPr>
              <a:t> pour les réseaux </a:t>
            </a:r>
            <a:r>
              <a:rPr lang="en-US" dirty="0" err="1">
                <a:solidFill>
                  <a:schemeClr val="bg1"/>
                </a:solidFill>
                <a:latin typeface="Avenir Next LT Pro" panose="020B0504020202020204" pitchFamily="34" charset="77"/>
                <a:cs typeface="Arial"/>
              </a:rPr>
              <a:t>sociaux</a:t>
            </a:r>
            <a:r>
              <a:rPr lang="en-US" dirty="0">
                <a:solidFill>
                  <a:schemeClr val="bg1"/>
                </a:solidFill>
                <a:latin typeface="Avenir Next LT Pro" panose="020B0504020202020204" pitchFamily="34" charset="77"/>
                <a:cs typeface="Arial"/>
              </a:rPr>
              <a:t> des </a:t>
            </a:r>
            <a:r>
              <a:rPr lang="en-US" dirty="0" err="1">
                <a:solidFill>
                  <a:schemeClr val="bg1"/>
                </a:solidFill>
                <a:latin typeface="Avenir Next LT Pro" panose="020B0504020202020204" pitchFamily="34" charset="77"/>
                <a:cs typeface="Arial"/>
              </a:rPr>
              <a:t>gagnants</a:t>
            </a:r>
            <a:br>
              <a:rPr lang="en-US" b="1" dirty="0">
                <a:solidFill>
                  <a:schemeClr val="bg1"/>
                </a:solidFill>
                <a:latin typeface="Avenir Next LT Pro" panose="020B0504020202020204" pitchFamily="34" charset="77"/>
                <a:cs typeface="Arial"/>
              </a:rPr>
            </a:br>
            <a:endParaRPr lang="en-US" b="1" dirty="0">
              <a:solidFill>
                <a:schemeClr val="bg1"/>
              </a:solidFill>
              <a:latin typeface="Avenir Next LT Pro" panose="020B0504020202020204" pitchFamily="34" charset="77"/>
              <a:cs typeface="Arial"/>
            </a:endParaRPr>
          </a:p>
          <a:p>
            <a:pPr marL="0" indent="0">
              <a:lnSpc>
                <a:spcPct val="110000"/>
              </a:lnSpc>
              <a:buNone/>
            </a:pPr>
            <a:r>
              <a:rPr lang="en-US" sz="3100" b="1" dirty="0">
                <a:solidFill>
                  <a:schemeClr val="bg1"/>
                </a:solidFill>
                <a:latin typeface="Avenir Next LT Pro" panose="020B0504020202020204" pitchFamily="34" charset="77"/>
                <a:cs typeface="Arial"/>
              </a:rPr>
              <a:t>2025</a:t>
            </a:r>
          </a:p>
        </p:txBody>
      </p:sp>
      <p:sp>
        <p:nvSpPr>
          <p:cNvPr id="9" name="Text Placeholder 1">
            <a:extLst>
              <a:ext uri="{FF2B5EF4-FFF2-40B4-BE49-F238E27FC236}">
                <a16:creationId xmlns:a16="http://schemas.microsoft.com/office/drawing/2014/main" id="{26896705-1BC6-CCCE-A898-479F74570B2D}"/>
              </a:ext>
            </a:extLst>
          </p:cNvPr>
          <p:cNvSpPr txBox="1">
            <a:spLocks/>
          </p:cNvSpPr>
          <p:nvPr>
            <p:custDataLst>
              <p:tags r:id="rId2"/>
            </p:custDataLst>
          </p:nvPr>
        </p:nvSpPr>
        <p:spPr>
          <a:xfrm>
            <a:off x="605246" y="5952712"/>
            <a:ext cx="5287554" cy="510132"/>
          </a:xfrm>
          <a:prstGeom prst="rect">
            <a:avLst/>
          </a:prstGeom>
        </p:spPr>
        <p:txBody>
          <a:bodyPr vert="horz" lIns="91440" tIns="45720" rIns="91440" bIns="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1500" b="0" i="0" u="none" strike="noStrike" kern="1200" cap="none" spc="0" normalizeH="0" baseline="0" noProof="0" err="1">
                <a:ln>
                  <a:noFill/>
                </a:ln>
                <a:solidFill>
                  <a:prstClr val="white"/>
                </a:solidFill>
                <a:effectLst/>
                <a:uLnTx/>
                <a:uFillTx/>
                <a:latin typeface="Avenir Next LT Pro" panose="020B0504020202020204" pitchFamily="34" charset="77"/>
                <a:ea typeface="+mn-ea"/>
                <a:cs typeface="Arial"/>
              </a:rPr>
              <a:t>PrixCoStar.ca</a:t>
            </a: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77"/>
              <a:ea typeface="+mn-ea"/>
              <a:cs typeface="Arial"/>
            </a:endParaRPr>
          </a:p>
        </p:txBody>
      </p:sp>
      <p:pic>
        <p:nvPicPr>
          <p:cNvPr id="4" name="Picture 3">
            <a:extLst>
              <a:ext uri="{FF2B5EF4-FFF2-40B4-BE49-F238E27FC236}">
                <a16:creationId xmlns:a16="http://schemas.microsoft.com/office/drawing/2014/main" id="{C04FF2F2-69CF-8B7F-1557-07B462DE5376}"/>
              </a:ext>
            </a:extLst>
          </p:cNvPr>
          <p:cNvPicPr>
            <a:picLocks noChangeAspect="1"/>
          </p:cNvPicPr>
          <p:nvPr/>
        </p:nvPicPr>
        <p:blipFill>
          <a:blip r:embed="rId5">
            <a:lum bright="70000" contrast="-70000"/>
            <a:extLst>
              <a:ext uri="{BEBA8EAE-BF5A-486C-A8C5-ECC9F3942E4B}">
                <a14:imgProps xmlns:a14="http://schemas.microsoft.com/office/drawing/2010/main">
                  <a14:imgLayer r:embed="rId6">
                    <a14:imgEffect>
                      <a14:artisticPhotocopy/>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05246" y="395156"/>
            <a:ext cx="3467990" cy="737207"/>
          </a:xfrm>
          <a:prstGeom prst="rect">
            <a:avLst/>
          </a:prstGeom>
        </p:spPr>
      </p:pic>
    </p:spTree>
    <p:extLst>
      <p:ext uri="{BB962C8B-B14F-4D97-AF65-F5344CB8AC3E}">
        <p14:creationId xmlns:p14="http://schemas.microsoft.com/office/powerpoint/2010/main" val="1963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67F078-D538-659F-C08E-D8AB9E67575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FE38F5C-5D14-392F-7122-F5D8A88DEFDB}"/>
              </a:ext>
            </a:extLst>
          </p:cNvPr>
          <p:cNvSpPr>
            <a:spLocks noGrp="1"/>
          </p:cNvSpPr>
          <p:nvPr>
            <p:ph type="title"/>
          </p:nvPr>
        </p:nvSpPr>
        <p:spPr>
          <a:xfrm>
            <a:off x="704192" y="320675"/>
            <a:ext cx="10783617" cy="633413"/>
          </a:xfrm>
        </p:spPr>
        <p:txBody>
          <a:bodyPr>
            <a:normAutofit fontScale="90000"/>
          </a:bodyPr>
          <a:lstStyle/>
          <a:p>
            <a:r>
              <a:rPr lang="en-US" dirty="0">
                <a:latin typeface="Avenir Next LT Pro" panose="020B0504020202020204" pitchFamily="34" charset="0"/>
              </a:rPr>
              <a:t>Comment </a:t>
            </a:r>
            <a:r>
              <a:rPr lang="en-US" dirty="0" err="1">
                <a:latin typeface="Avenir Next LT Pro" panose="020B0504020202020204" pitchFamily="34" charset="0"/>
              </a:rPr>
              <a:t>utiliser</a:t>
            </a:r>
            <a:r>
              <a:rPr lang="en-US" dirty="0">
                <a:latin typeface="Avenir Next LT Pro" panose="020B0504020202020204" pitchFamily="34" charset="0"/>
              </a:rPr>
              <a:t> la </a:t>
            </a:r>
            <a:r>
              <a:rPr lang="en-US" dirty="0" err="1">
                <a:latin typeface="Avenir Next LT Pro" panose="020B0504020202020204" pitchFamily="34" charset="0"/>
              </a:rPr>
              <a:t>boîte</a:t>
            </a:r>
            <a:r>
              <a:rPr lang="en-US" dirty="0">
                <a:latin typeface="Avenir Next LT Pro" panose="020B0504020202020204" pitchFamily="34" charset="0"/>
              </a:rPr>
              <a:t> à </a:t>
            </a:r>
            <a:r>
              <a:rPr lang="en-US" dirty="0" err="1">
                <a:latin typeface="Avenir Next LT Pro" panose="020B0504020202020204" pitchFamily="34" charset="0"/>
              </a:rPr>
              <a:t>outils</a:t>
            </a:r>
            <a:endParaRPr lang="en-US" dirty="0">
              <a:latin typeface="Avenir Next LT Pro" panose="020B0504020202020204" pitchFamily="34" charset="0"/>
            </a:endParaRPr>
          </a:p>
        </p:txBody>
      </p:sp>
      <p:sp>
        <p:nvSpPr>
          <p:cNvPr id="6" name="Content Placeholder 2">
            <a:extLst>
              <a:ext uri="{FF2B5EF4-FFF2-40B4-BE49-F238E27FC236}">
                <a16:creationId xmlns:a16="http://schemas.microsoft.com/office/drawing/2014/main" id="{CE64B8B9-1378-D4BC-DD2C-74847E9C0084}"/>
              </a:ext>
            </a:extLst>
          </p:cNvPr>
          <p:cNvSpPr txBox="1">
            <a:spLocks/>
          </p:cNvSpPr>
          <p:nvPr/>
        </p:nvSpPr>
        <p:spPr>
          <a:xfrm>
            <a:off x="1938336" y="1138653"/>
            <a:ext cx="8315328" cy="4896835"/>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fr-FR" sz="1800" dirty="0">
                <a:latin typeface="Avenir Next LT Pro" panose="020B0504020202020204" pitchFamily="34" charset="0"/>
              </a:rPr>
              <a:t>Félicitations de faire partie du premier groupe de lauréats que </a:t>
            </a:r>
            <a:r>
              <a:rPr lang="fr-FR" sz="1800" dirty="0" err="1">
                <a:latin typeface="Avenir Next LT Pro" panose="020B0504020202020204" pitchFamily="34" charset="0"/>
              </a:rPr>
              <a:t>CoStar</a:t>
            </a:r>
            <a:r>
              <a:rPr lang="fr-FR" sz="1800" dirty="0">
                <a:latin typeface="Avenir Next LT Pro" panose="020B0504020202020204" pitchFamily="34" charset="0"/>
              </a:rPr>
              <a:t> félicite pour leurs réalisations exceptionnelles et leur travail acharné. Aujourd'hui plus que jamais, les distinctions et les prix sont le moyen pour les professionnels de promouvoir leurs réalisations auprès de leurs pairs et de leurs clients. Vos réalisations méritent d'être reconnues!</a:t>
            </a:r>
          </a:p>
          <a:p>
            <a:pPr marL="0" indent="0" algn="ctr">
              <a:lnSpc>
                <a:spcPct val="100000"/>
              </a:lnSpc>
              <a:spcBef>
                <a:spcPts val="0"/>
              </a:spcBef>
              <a:buNone/>
            </a:pPr>
            <a:endParaRPr lang="fr-FR" sz="1800" dirty="0">
              <a:latin typeface="Avenir Next LT Pro" panose="020B0504020202020204" pitchFamily="34" charset="0"/>
            </a:endParaRPr>
          </a:p>
          <a:p>
            <a:pPr marL="0" indent="0" algn="ctr">
              <a:lnSpc>
                <a:spcPct val="100000"/>
              </a:lnSpc>
              <a:spcBef>
                <a:spcPts val="0"/>
              </a:spcBef>
              <a:buNone/>
            </a:pPr>
            <a:r>
              <a:rPr lang="fr-FR" sz="1800" dirty="0">
                <a:latin typeface="Avenir Next LT Pro" panose="020B0504020202020204" pitchFamily="34" charset="0"/>
              </a:rPr>
              <a:t>Cette boîte à outils pour les médias sociaux propose des suggestions qui vous aideront à souligner vos accomplissements sur vos médias sociaux personnels ou ceux de votre entreprise. Pensez également à partager des photos de votre trophée ou des </a:t>
            </a:r>
            <a:r>
              <a:rPr lang="fr-FR" sz="1800" i="1" dirty="0">
                <a:latin typeface="Avenir Next LT Pro" panose="020B0504020202020204" pitchFamily="34" charset="0"/>
              </a:rPr>
              <a:t>selfies</a:t>
            </a:r>
            <a:r>
              <a:rPr lang="fr-FR" sz="1800" dirty="0">
                <a:latin typeface="Avenir Next LT Pro" panose="020B0504020202020204" pitchFamily="34" charset="0"/>
              </a:rPr>
              <a:t> avec le prix en utilisant le hashtag officiel #PrixCoStar.</a:t>
            </a:r>
            <a:endParaRPr lang="en-US" sz="1800" dirty="0">
              <a:latin typeface="Avenir Next LT Pro" panose="020B0504020202020204" pitchFamily="34" charset="0"/>
            </a:endParaRPr>
          </a:p>
        </p:txBody>
      </p:sp>
      <p:pic>
        <p:nvPicPr>
          <p:cNvPr id="2" name="Picture 1">
            <a:extLst>
              <a:ext uri="{FF2B5EF4-FFF2-40B4-BE49-F238E27FC236}">
                <a16:creationId xmlns:a16="http://schemas.microsoft.com/office/drawing/2014/main" id="{F972768B-BC67-CAB4-4F9E-E0259D1925BA}"/>
              </a:ext>
            </a:extLst>
          </p:cNvPr>
          <p:cNvPicPr>
            <a:picLocks noChangeAspect="1"/>
          </p:cNvPicPr>
          <p:nvPr/>
        </p:nvPicPr>
        <p:blipFill>
          <a:blip r:embed="rId2"/>
          <a:srcRect/>
          <a:stretch/>
        </p:blipFill>
        <p:spPr>
          <a:xfrm>
            <a:off x="346737" y="6485273"/>
            <a:ext cx="857595" cy="232130"/>
          </a:xfrm>
          <a:prstGeom prst="rect">
            <a:avLst/>
          </a:prstGeom>
        </p:spPr>
      </p:pic>
      <p:pic>
        <p:nvPicPr>
          <p:cNvPr id="4" name="Picture 3">
            <a:extLst>
              <a:ext uri="{FF2B5EF4-FFF2-40B4-BE49-F238E27FC236}">
                <a16:creationId xmlns:a16="http://schemas.microsoft.com/office/drawing/2014/main" id="{2E3220F6-B352-0099-1489-F407DA2DE02E}"/>
              </a:ext>
            </a:extLst>
          </p:cNvPr>
          <p:cNvPicPr>
            <a:picLocks noChangeAspect="1"/>
          </p:cNvPicPr>
          <p:nvPr/>
        </p:nvPicPr>
        <p:blipFill>
          <a:blip r:embed="rId3"/>
          <a:srcRect/>
          <a:stretch/>
        </p:blipFill>
        <p:spPr>
          <a:xfrm>
            <a:off x="10513433" y="6505361"/>
            <a:ext cx="1331828" cy="228600"/>
          </a:xfrm>
          <a:prstGeom prst="rect">
            <a:avLst/>
          </a:prstGeom>
        </p:spPr>
      </p:pic>
    </p:spTree>
    <p:extLst>
      <p:ext uri="{BB962C8B-B14F-4D97-AF65-F5344CB8AC3E}">
        <p14:creationId xmlns:p14="http://schemas.microsoft.com/office/powerpoint/2010/main" val="3151317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A45373-AF2D-2E54-8794-21A10A8333D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2CE63E3-0EDC-9449-53D6-160E30D5359D}"/>
              </a:ext>
            </a:extLst>
          </p:cNvPr>
          <p:cNvSpPr>
            <a:spLocks noGrp="1"/>
          </p:cNvSpPr>
          <p:nvPr>
            <p:ph type="title"/>
          </p:nvPr>
        </p:nvSpPr>
        <p:spPr>
          <a:xfrm>
            <a:off x="704192" y="320675"/>
            <a:ext cx="10783617" cy="633413"/>
          </a:xfrm>
        </p:spPr>
        <p:txBody>
          <a:bodyPr>
            <a:normAutofit fontScale="90000"/>
          </a:bodyPr>
          <a:lstStyle/>
          <a:p>
            <a:r>
              <a:rPr lang="en-US" dirty="0" err="1">
                <a:latin typeface="Avenir Next LT Pro" panose="020B0504020202020204" pitchFamily="34" charset="0"/>
              </a:rPr>
              <a:t>Gagnants</a:t>
            </a:r>
            <a:r>
              <a:rPr lang="en-US" dirty="0">
                <a:latin typeface="Avenir Next LT Pro" panose="020B0504020202020204" pitchFamily="34" charset="0"/>
              </a:rPr>
              <a:t> </a:t>
            </a:r>
            <a:r>
              <a:rPr lang="en-US" dirty="0" err="1">
                <a:latin typeface="Avenir Next LT Pro" panose="020B0504020202020204" pitchFamily="34" charset="0"/>
              </a:rPr>
              <a:t>inviduels</a:t>
            </a:r>
            <a:endParaRPr lang="en-US" dirty="0">
              <a:latin typeface="Avenir Next LT Pro" panose="020B0504020202020204" pitchFamily="34" charset="0"/>
            </a:endParaRPr>
          </a:p>
        </p:txBody>
      </p:sp>
      <p:pic>
        <p:nvPicPr>
          <p:cNvPr id="2" name="Picture 1">
            <a:extLst>
              <a:ext uri="{FF2B5EF4-FFF2-40B4-BE49-F238E27FC236}">
                <a16:creationId xmlns:a16="http://schemas.microsoft.com/office/drawing/2014/main" id="{AECFBB57-A7C2-9654-F562-AAD9842B24C3}"/>
              </a:ext>
            </a:extLst>
          </p:cNvPr>
          <p:cNvPicPr>
            <a:picLocks noChangeAspect="1"/>
          </p:cNvPicPr>
          <p:nvPr/>
        </p:nvPicPr>
        <p:blipFill>
          <a:blip r:embed="rId2"/>
          <a:srcRect/>
          <a:stretch/>
        </p:blipFill>
        <p:spPr>
          <a:xfrm>
            <a:off x="346737" y="6485273"/>
            <a:ext cx="857595" cy="232130"/>
          </a:xfrm>
          <a:prstGeom prst="rect">
            <a:avLst/>
          </a:prstGeom>
        </p:spPr>
      </p:pic>
      <p:pic>
        <p:nvPicPr>
          <p:cNvPr id="4" name="Picture 3">
            <a:extLst>
              <a:ext uri="{FF2B5EF4-FFF2-40B4-BE49-F238E27FC236}">
                <a16:creationId xmlns:a16="http://schemas.microsoft.com/office/drawing/2014/main" id="{66BDFFFC-5895-387E-5B1D-F06C0E47B8E5}"/>
              </a:ext>
            </a:extLst>
          </p:cNvPr>
          <p:cNvPicPr>
            <a:picLocks noChangeAspect="1"/>
          </p:cNvPicPr>
          <p:nvPr/>
        </p:nvPicPr>
        <p:blipFill>
          <a:blip r:embed="rId3"/>
          <a:srcRect/>
          <a:stretch/>
        </p:blipFill>
        <p:spPr>
          <a:xfrm>
            <a:off x="10513433" y="6505361"/>
            <a:ext cx="1331828" cy="228600"/>
          </a:xfrm>
          <a:prstGeom prst="rect">
            <a:avLst/>
          </a:prstGeom>
        </p:spPr>
      </p:pic>
      <p:sp>
        <p:nvSpPr>
          <p:cNvPr id="5" name="Content Placeholder 2">
            <a:extLst>
              <a:ext uri="{FF2B5EF4-FFF2-40B4-BE49-F238E27FC236}">
                <a16:creationId xmlns:a16="http://schemas.microsoft.com/office/drawing/2014/main" id="{01354AF2-5A2C-63B1-D0B8-B2576CC538C8}"/>
              </a:ext>
            </a:extLst>
          </p:cNvPr>
          <p:cNvSpPr txBox="1">
            <a:spLocks/>
          </p:cNvSpPr>
          <p:nvPr/>
        </p:nvSpPr>
        <p:spPr>
          <a:xfrm>
            <a:off x="346739" y="1605941"/>
            <a:ext cx="6303444" cy="4546223"/>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200" b="1" dirty="0">
                <a:solidFill>
                  <a:srgbClr val="0070C0"/>
                </a:solidFill>
                <a:latin typeface="Avenir Next LT Pro" panose="020B0504020202020204" pitchFamily="34" charset="0"/>
              </a:rPr>
              <a:t>Option 1:</a:t>
            </a:r>
          </a:p>
          <a:p>
            <a:pPr marL="0" lvl="0" indent="0">
              <a:lnSpc>
                <a:spcPct val="100000"/>
              </a:lnSpc>
              <a:spcBef>
                <a:spcPts val="0"/>
              </a:spcBef>
              <a:buNone/>
            </a:pPr>
            <a:r>
              <a:rPr lang="fr-FR" sz="1100" dirty="0">
                <a:latin typeface="Avenir Next LT Pro" panose="020B0504020202020204" pitchFamily="34" charset="0"/>
              </a:rPr>
              <a:t>Je me sens </a:t>
            </a:r>
            <a:r>
              <a:rPr lang="fr-FR" sz="1100" dirty="0" err="1">
                <a:latin typeface="Avenir Next LT Pro" panose="020B0504020202020204" pitchFamily="34" charset="0"/>
              </a:rPr>
              <a:t>honoré.e</a:t>
            </a:r>
            <a:r>
              <a:rPr lang="fr-FR" sz="1100" dirty="0">
                <a:latin typeface="Avenir Next LT Pro" panose="020B0504020202020204" pitchFamily="34" charset="0"/>
              </a:rPr>
              <a:t> de la reconnaissance de @CoStar en tant que </a:t>
            </a:r>
            <a:r>
              <a:rPr lang="fr-FR" sz="1100" dirty="0" err="1">
                <a:latin typeface="Avenir Next LT Pro" panose="020B0504020202020204" pitchFamily="34" charset="0"/>
              </a:rPr>
              <a:t>lauréat.e</a:t>
            </a:r>
            <a:r>
              <a:rPr lang="fr-FR" sz="1100" dirty="0">
                <a:latin typeface="Avenir Next LT Pro" panose="020B0504020202020204" pitchFamily="34" charset="0"/>
              </a:rPr>
              <a:t> du #PrixCoStar 2025 pour le marché de (INSÉREZ VOTRE MARCHÉ)!</a:t>
            </a:r>
          </a:p>
          <a:p>
            <a:pPr marL="0" lvl="0" indent="0">
              <a:lnSpc>
                <a:spcPct val="100000"/>
              </a:lnSpc>
              <a:spcBef>
                <a:spcPts val="0"/>
              </a:spcBef>
              <a:buNone/>
            </a:pPr>
            <a:endParaRPr lang="fr-FR" sz="1100" dirty="0">
              <a:latin typeface="Avenir Next LT Pro" panose="020B0504020202020204" pitchFamily="34" charset="0"/>
            </a:endParaRPr>
          </a:p>
          <a:p>
            <a:pPr marL="0" lvl="0" indent="0">
              <a:lnSpc>
                <a:spcPct val="100000"/>
              </a:lnSpc>
              <a:spcBef>
                <a:spcPts val="0"/>
              </a:spcBef>
              <a:buNone/>
            </a:pPr>
            <a:r>
              <a:rPr lang="fr-FR" sz="1100" dirty="0">
                <a:latin typeface="Avenir Next LT Pro" panose="020B0504020202020204" pitchFamily="34" charset="0"/>
              </a:rPr>
              <a:t>En savoir plus sur ce prix de l'industrie :</a:t>
            </a:r>
            <a:br>
              <a:rPr lang="en-US" sz="1100" dirty="0">
                <a:latin typeface="Avenir Next LT Pro" panose="020B0504020202020204" pitchFamily="34" charset="0"/>
              </a:rPr>
            </a:br>
            <a:r>
              <a:rPr lang="en-US" sz="1100" u="sng" dirty="0">
                <a:latin typeface="Avenir Next LT Pro" panose="020B0504020202020204" pitchFamily="34" charset="0"/>
                <a:hlinkClick r:id="rId4">
                  <a:extLst>
                    <a:ext uri="{A12FA001-AC4F-418D-AE19-62706E023703}">
                      <ahyp:hlinkClr xmlns:ahyp="http://schemas.microsoft.com/office/drawing/2018/hyperlinkcolor" val="tx"/>
                    </a:ext>
                  </a:extLst>
                </a:hlinkClick>
              </a:rPr>
              <a:t>https://www.prixcostar.com/</a:t>
            </a:r>
            <a:r>
              <a:rPr lang="en-US" sz="1100" u="sng" dirty="0" err="1">
                <a:latin typeface="Avenir Next LT Pro" panose="020B0504020202020204" pitchFamily="34" charset="0"/>
                <a:hlinkClick r:id="rId4">
                  <a:extLst>
                    <a:ext uri="{A12FA001-AC4F-418D-AE19-62706E023703}">
                      <ahyp:hlinkClr xmlns:ahyp="http://schemas.microsoft.com/office/drawing/2018/hyperlinkcolor" val="tx"/>
                    </a:ext>
                  </a:extLst>
                </a:hlinkClick>
              </a:rPr>
              <a:t>lauréats-annuels</a:t>
            </a:r>
            <a:br>
              <a:rPr lang="en-US" sz="1100" u="sng" dirty="0">
                <a:latin typeface="Avenir Next LT Pro" panose="020B0504020202020204" pitchFamily="34" charset="0"/>
              </a:rPr>
            </a:br>
            <a:endParaRPr lang="en-US" sz="1100" u="sng" dirty="0">
              <a:latin typeface="Avenir Next LT Pro" panose="020B0504020202020204" pitchFamily="34" charset="0"/>
            </a:endParaRPr>
          </a:p>
          <a:p>
            <a:pPr marL="0" indent="0">
              <a:lnSpc>
                <a:spcPct val="100000"/>
              </a:lnSpc>
              <a:spcBef>
                <a:spcPts val="0"/>
              </a:spcBef>
              <a:buNone/>
            </a:pPr>
            <a:endParaRPr lang="en-US" sz="1100" u="sng" dirty="0">
              <a:latin typeface="Avenir Next LT Pro" panose="020B0504020202020204" pitchFamily="34" charset="0"/>
            </a:endParaRPr>
          </a:p>
          <a:p>
            <a:pPr marL="0" indent="0">
              <a:lnSpc>
                <a:spcPct val="100000"/>
              </a:lnSpc>
              <a:spcBef>
                <a:spcPts val="0"/>
              </a:spcBef>
              <a:buNone/>
            </a:pPr>
            <a:r>
              <a:rPr lang="en-US" sz="1200" b="1" dirty="0">
                <a:solidFill>
                  <a:srgbClr val="0070C0"/>
                </a:solidFill>
                <a:latin typeface="Avenir Next LT Pro" panose="020B0504020202020204" pitchFamily="34" charset="0"/>
              </a:rPr>
              <a:t>Option 2:</a:t>
            </a:r>
          </a:p>
          <a:p>
            <a:pPr marL="0" lvl="0" indent="0">
              <a:lnSpc>
                <a:spcPct val="100000"/>
              </a:lnSpc>
              <a:spcBef>
                <a:spcPts val="0"/>
              </a:spcBef>
              <a:buNone/>
            </a:pPr>
            <a:r>
              <a:rPr lang="fr-FR" sz="1100" dirty="0">
                <a:latin typeface="Avenir Next LT Pro" panose="020B0504020202020204" pitchFamily="34" charset="0"/>
              </a:rPr>
              <a:t>Je suis </a:t>
            </a:r>
            <a:r>
              <a:rPr lang="fr-FR" sz="1100" dirty="0" err="1">
                <a:latin typeface="Avenir Next LT Pro" panose="020B0504020202020204" pitchFamily="34" charset="0"/>
              </a:rPr>
              <a:t>ravi.e</a:t>
            </a:r>
            <a:r>
              <a:rPr lang="fr-FR" sz="1100" dirty="0">
                <a:latin typeface="Avenir Next LT Pro" panose="020B0504020202020204" pitchFamily="34" charset="0"/>
              </a:rPr>
              <a:t> d'annoncer que j'ai été </a:t>
            </a:r>
            <a:r>
              <a:rPr lang="fr-FR" sz="1100" dirty="0" err="1">
                <a:latin typeface="Avenir Next LT Pro" panose="020B0504020202020204" pitchFamily="34" charset="0"/>
              </a:rPr>
              <a:t>récompensé.e</a:t>
            </a:r>
            <a:r>
              <a:rPr lang="fr-FR" sz="1100" dirty="0">
                <a:latin typeface="Avenir Next LT Pro" panose="020B0504020202020204" pitchFamily="34" charset="0"/>
              </a:rPr>
              <a:t> par @CoStar en tant que #PrixCoStar 2025 pour avoir conclu un volume de transactions parmi les plus élevés sur le marché de (INSÉREZ LE MARCHÉ)!</a:t>
            </a:r>
            <a:br>
              <a:rPr lang="en-US" sz="1100" dirty="0">
                <a:latin typeface="Avenir Next LT Pro" panose="020B0504020202020204" pitchFamily="34" charset="0"/>
              </a:rPr>
            </a:br>
            <a:endParaRPr lang="en-US" sz="1100" dirty="0">
              <a:latin typeface="Avenir Next LT Pro" panose="020B0504020202020204" pitchFamily="34" charset="0"/>
            </a:endParaRPr>
          </a:p>
          <a:p>
            <a:pPr marL="0" indent="0">
              <a:lnSpc>
                <a:spcPct val="100000"/>
              </a:lnSpc>
              <a:spcBef>
                <a:spcPts val="0"/>
              </a:spcBef>
              <a:buNone/>
            </a:pPr>
            <a:r>
              <a:rPr lang="fr-FR" sz="1100" dirty="0">
                <a:latin typeface="Avenir Next LT Pro" panose="020B0504020202020204" pitchFamily="34" charset="0"/>
              </a:rPr>
              <a:t>En savoir plus sur ce prix de l'industrie :</a:t>
            </a:r>
            <a:br>
              <a:rPr lang="en-US" sz="1100" dirty="0">
                <a:latin typeface="Avenir Next LT Pro" panose="020B0504020202020204" pitchFamily="34" charset="0"/>
              </a:rPr>
            </a:br>
            <a:r>
              <a:rPr lang="en-US" sz="1100" u="sng" dirty="0">
                <a:latin typeface="Avenir Next LT Pro" panose="020B0504020202020204" pitchFamily="34" charset="0"/>
                <a:hlinkClick r:id="rId4">
                  <a:extLst>
                    <a:ext uri="{A12FA001-AC4F-418D-AE19-62706E023703}">
                      <ahyp:hlinkClr xmlns:ahyp="http://schemas.microsoft.com/office/drawing/2018/hyperlinkcolor" val="tx"/>
                    </a:ext>
                  </a:extLst>
                </a:hlinkClick>
              </a:rPr>
              <a:t>https://www.prixcostar.com/</a:t>
            </a:r>
            <a:r>
              <a:rPr lang="en-US" sz="1100" u="sng" dirty="0" err="1">
                <a:latin typeface="Avenir Next LT Pro" panose="020B0504020202020204" pitchFamily="34" charset="0"/>
                <a:hlinkClick r:id="rId4">
                  <a:extLst>
                    <a:ext uri="{A12FA001-AC4F-418D-AE19-62706E023703}">
                      <ahyp:hlinkClr xmlns:ahyp="http://schemas.microsoft.com/office/drawing/2018/hyperlinkcolor" val="tx"/>
                    </a:ext>
                  </a:extLst>
                </a:hlinkClick>
              </a:rPr>
              <a:t>lauréats-annuels</a:t>
            </a:r>
            <a:br>
              <a:rPr lang="en-US" sz="1100" u="sng" dirty="0">
                <a:latin typeface="Avenir Next LT Pro" panose="020B0504020202020204" pitchFamily="34" charset="0"/>
              </a:rPr>
            </a:br>
            <a:endParaRPr lang="en-US" sz="1100" u="sng" dirty="0">
              <a:latin typeface="Avenir Next LT Pro" panose="020B0504020202020204" pitchFamily="34" charset="0"/>
            </a:endParaRPr>
          </a:p>
          <a:p>
            <a:pPr marL="0" indent="0">
              <a:lnSpc>
                <a:spcPct val="100000"/>
              </a:lnSpc>
              <a:spcBef>
                <a:spcPts val="0"/>
              </a:spcBef>
              <a:buNone/>
            </a:pPr>
            <a:endParaRPr lang="en-US" sz="1100" u="sng" dirty="0">
              <a:latin typeface="Avenir Next LT Pro" panose="020B0504020202020204" pitchFamily="34" charset="0"/>
            </a:endParaRPr>
          </a:p>
          <a:p>
            <a:pPr marL="0" indent="0">
              <a:lnSpc>
                <a:spcPct val="100000"/>
              </a:lnSpc>
              <a:spcBef>
                <a:spcPts val="0"/>
              </a:spcBef>
              <a:buNone/>
            </a:pPr>
            <a:r>
              <a:rPr lang="en-US" sz="1200" b="1" dirty="0">
                <a:solidFill>
                  <a:srgbClr val="0070C0"/>
                </a:solidFill>
                <a:latin typeface="Avenir Next LT Pro" panose="020B0504020202020204" pitchFamily="34" charset="0"/>
              </a:rPr>
              <a:t>Option 3:</a:t>
            </a:r>
          </a:p>
          <a:p>
            <a:pPr marL="0" lvl="0" indent="0">
              <a:lnSpc>
                <a:spcPct val="100000"/>
              </a:lnSpc>
              <a:spcBef>
                <a:spcPts val="0"/>
              </a:spcBef>
              <a:buNone/>
            </a:pPr>
            <a:r>
              <a:rPr lang="fr-FR" sz="1100" dirty="0">
                <a:latin typeface="Avenir Next LT Pro" panose="020B0504020202020204" pitchFamily="34" charset="0"/>
              </a:rPr>
              <a:t>Je suis fier(fière) d'annoncer que j'ai été </a:t>
            </a:r>
            <a:r>
              <a:rPr lang="fr-FR" sz="1100" dirty="0" err="1">
                <a:latin typeface="Avenir Next LT Pro" panose="020B0504020202020204" pitchFamily="34" charset="0"/>
              </a:rPr>
              <a:t>sélectionné.e</a:t>
            </a:r>
            <a:r>
              <a:rPr lang="fr-FR" sz="1100" dirty="0">
                <a:latin typeface="Avenir Next LT Pro" panose="020B0504020202020204" pitchFamily="34" charset="0"/>
              </a:rPr>
              <a:t> par @CoStar comme </a:t>
            </a:r>
            <a:r>
              <a:rPr lang="fr-FR" sz="1100" dirty="0" err="1">
                <a:latin typeface="Avenir Next LT Pro" panose="020B0504020202020204" pitchFamily="34" charset="0"/>
              </a:rPr>
              <a:t>lauréat.e</a:t>
            </a:r>
            <a:r>
              <a:rPr lang="fr-FR" sz="1100" dirty="0">
                <a:latin typeface="Avenir Next LT Pro" panose="020B0504020202020204" pitchFamily="34" charset="0"/>
              </a:rPr>
              <a:t> du #PrixCoStar 2025 pour le marché de (INSÉREZ VOTRE MARCHÉ)!</a:t>
            </a:r>
            <a:br>
              <a:rPr lang="en-US" sz="1100" dirty="0">
                <a:latin typeface="Avenir Next LT Pro" panose="020B0504020202020204" pitchFamily="34" charset="0"/>
              </a:rPr>
            </a:br>
            <a:endParaRPr lang="en-US" sz="1100" dirty="0">
              <a:latin typeface="Avenir Next LT Pro" panose="020B0504020202020204" pitchFamily="34" charset="0"/>
            </a:endParaRPr>
          </a:p>
          <a:p>
            <a:pPr marL="0" indent="0">
              <a:lnSpc>
                <a:spcPct val="100000"/>
              </a:lnSpc>
              <a:spcBef>
                <a:spcPts val="0"/>
              </a:spcBef>
              <a:buNone/>
            </a:pPr>
            <a:r>
              <a:rPr lang="fr-FR" sz="1100" dirty="0">
                <a:latin typeface="Avenir Next LT Pro" panose="020B0504020202020204" pitchFamily="34" charset="0"/>
              </a:rPr>
              <a:t>En savoir plus sur ce prix de l'industrie :</a:t>
            </a:r>
            <a:br>
              <a:rPr lang="en-US" sz="1100" dirty="0">
                <a:latin typeface="Avenir Next LT Pro" panose="020B0504020202020204" pitchFamily="34" charset="0"/>
              </a:rPr>
            </a:br>
            <a:r>
              <a:rPr lang="en-US" sz="1100" u="sng" dirty="0">
                <a:latin typeface="Avenir Next LT Pro" panose="020B0504020202020204" pitchFamily="34" charset="0"/>
                <a:hlinkClick r:id="rId4">
                  <a:extLst>
                    <a:ext uri="{A12FA001-AC4F-418D-AE19-62706E023703}">
                      <ahyp:hlinkClr xmlns:ahyp="http://schemas.microsoft.com/office/drawing/2018/hyperlinkcolor" val="tx"/>
                    </a:ext>
                  </a:extLst>
                </a:hlinkClick>
              </a:rPr>
              <a:t>https://www.prixcostar.com/</a:t>
            </a:r>
            <a:r>
              <a:rPr lang="en-US" sz="1100" u="sng" dirty="0" err="1">
                <a:latin typeface="Avenir Next LT Pro" panose="020B0504020202020204" pitchFamily="34" charset="0"/>
                <a:hlinkClick r:id="rId4">
                  <a:extLst>
                    <a:ext uri="{A12FA001-AC4F-418D-AE19-62706E023703}">
                      <ahyp:hlinkClr xmlns:ahyp="http://schemas.microsoft.com/office/drawing/2018/hyperlinkcolor" val="tx"/>
                    </a:ext>
                  </a:extLst>
                </a:hlinkClick>
              </a:rPr>
              <a:t>lauréats-annuels</a:t>
            </a:r>
            <a:endParaRPr lang="en-US" sz="1100" u="sng" dirty="0">
              <a:latin typeface="Avenir Next LT Pro" panose="020B0504020202020204" pitchFamily="34" charset="0"/>
            </a:endParaRPr>
          </a:p>
          <a:p>
            <a:pPr marL="0" indent="0">
              <a:lnSpc>
                <a:spcPct val="100000"/>
              </a:lnSpc>
              <a:spcBef>
                <a:spcPts val="0"/>
              </a:spcBef>
              <a:buNone/>
            </a:pPr>
            <a:endParaRPr lang="en-US" sz="1100" u="sng" dirty="0">
              <a:latin typeface="Avenir Next LT Pro" panose="020B0504020202020204" pitchFamily="34" charset="0"/>
            </a:endParaRPr>
          </a:p>
          <a:p>
            <a:pPr marL="0" indent="0">
              <a:lnSpc>
                <a:spcPct val="100000"/>
              </a:lnSpc>
              <a:spcBef>
                <a:spcPts val="0"/>
              </a:spcBef>
              <a:buNone/>
            </a:pPr>
            <a:endParaRPr lang="en-US" sz="1100" u="sng" dirty="0">
              <a:latin typeface="Avenir Next LT Pro" panose="020B0504020202020204" pitchFamily="34" charset="0"/>
            </a:endParaRPr>
          </a:p>
          <a:p>
            <a:pPr marL="0" indent="0">
              <a:lnSpc>
                <a:spcPct val="100000"/>
              </a:lnSpc>
              <a:spcBef>
                <a:spcPts val="0"/>
              </a:spcBef>
              <a:buNone/>
            </a:pPr>
            <a:endParaRPr lang="en-US" sz="1100" u="sng" dirty="0">
              <a:latin typeface="Avenir Next LT Pro" panose="020B0504020202020204" pitchFamily="34" charset="0"/>
            </a:endParaRPr>
          </a:p>
          <a:p>
            <a:pPr marL="0" indent="0">
              <a:lnSpc>
                <a:spcPct val="100000"/>
              </a:lnSpc>
              <a:spcBef>
                <a:spcPts val="0"/>
              </a:spcBef>
              <a:buNone/>
            </a:pPr>
            <a:endParaRPr lang="en-US" sz="1100" dirty="0">
              <a:latin typeface="Avenir Next LT Pro" panose="020B0504020202020204" pitchFamily="34" charset="0"/>
            </a:endParaRPr>
          </a:p>
          <a:p>
            <a:pPr marL="0" lvl="0" indent="0">
              <a:lnSpc>
                <a:spcPct val="100000"/>
              </a:lnSpc>
              <a:spcBef>
                <a:spcPts val="0"/>
              </a:spcBef>
              <a:buNone/>
            </a:pPr>
            <a:endParaRPr lang="en-US" sz="1600" dirty="0">
              <a:latin typeface="Avenir Next LT Pro" panose="020B0504020202020204" pitchFamily="34" charset="0"/>
            </a:endParaRPr>
          </a:p>
          <a:p>
            <a:pPr marL="0" lvl="0" indent="0">
              <a:lnSpc>
                <a:spcPct val="100000"/>
              </a:lnSpc>
              <a:spcBef>
                <a:spcPts val="0"/>
              </a:spcBef>
              <a:buNone/>
            </a:pPr>
            <a:endParaRPr lang="en-US" sz="1600" dirty="0">
              <a:latin typeface="Avenir Next LT Pro" panose="020B0504020202020204" pitchFamily="34" charset="0"/>
            </a:endParaRPr>
          </a:p>
          <a:p>
            <a:pPr marL="0" lvl="0" indent="0">
              <a:lnSpc>
                <a:spcPct val="100000"/>
              </a:lnSpc>
              <a:spcBef>
                <a:spcPts val="0"/>
              </a:spcBef>
              <a:buNone/>
            </a:pPr>
            <a:endParaRPr lang="en-US" sz="1600" dirty="0">
              <a:latin typeface="Avenir Next LT Pro" panose="020B0504020202020204" pitchFamily="34" charset="0"/>
            </a:endParaRPr>
          </a:p>
        </p:txBody>
      </p:sp>
      <p:sp>
        <p:nvSpPr>
          <p:cNvPr id="6" name="Rectangle 5">
            <a:extLst>
              <a:ext uri="{FF2B5EF4-FFF2-40B4-BE49-F238E27FC236}">
                <a16:creationId xmlns:a16="http://schemas.microsoft.com/office/drawing/2014/main" id="{5186DA7C-5D13-F465-182F-A0C5BF5CF005}"/>
              </a:ext>
            </a:extLst>
          </p:cNvPr>
          <p:cNvSpPr/>
          <p:nvPr/>
        </p:nvSpPr>
        <p:spPr>
          <a:xfrm>
            <a:off x="346737" y="1048393"/>
            <a:ext cx="9248133" cy="584775"/>
          </a:xfrm>
          <a:prstGeom prst="rect">
            <a:avLst/>
          </a:prstGeom>
        </p:spPr>
        <p:txBody>
          <a:bodyPr wrap="square" lIns="91440" tIns="45720" rIns="91440" bIns="45720" anchor="t">
            <a:spAutoFit/>
          </a:bodyPr>
          <a:lstStyle/>
          <a:p>
            <a:r>
              <a:rPr lang="fr-FR" sz="1600" b="1" dirty="0">
                <a:solidFill>
                  <a:srgbClr val="0070C0"/>
                </a:solidFill>
                <a:latin typeface="Avenir Next LT Pro" panose="020B0504020202020204" pitchFamily="34" charset="0"/>
              </a:rPr>
              <a:t>Suggestion de texte pour les gagnants individuels à utiliser sur LinkedIn, Facebook, Twitter/X et Instagram.</a:t>
            </a:r>
            <a:endParaRPr lang="en-US" sz="1600" dirty="0">
              <a:latin typeface="Avenir Next LT Pro" panose="020B0504020202020204" pitchFamily="34" charset="0"/>
            </a:endParaRPr>
          </a:p>
        </p:txBody>
      </p:sp>
      <p:pic>
        <p:nvPicPr>
          <p:cNvPr id="8" name="Picture 7">
            <a:extLst>
              <a:ext uri="{FF2B5EF4-FFF2-40B4-BE49-F238E27FC236}">
                <a16:creationId xmlns:a16="http://schemas.microsoft.com/office/drawing/2014/main" id="{299A0CD0-34F1-F084-5826-F24CE86417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96102" y="1956073"/>
            <a:ext cx="3549159" cy="3549159"/>
          </a:xfrm>
          <a:prstGeom prst="rect">
            <a:avLst/>
          </a:prstGeom>
        </p:spPr>
      </p:pic>
    </p:spTree>
    <p:extLst>
      <p:ext uri="{BB962C8B-B14F-4D97-AF65-F5344CB8AC3E}">
        <p14:creationId xmlns:p14="http://schemas.microsoft.com/office/powerpoint/2010/main" val="715868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A751E8-9E63-6BA6-A8B2-C77D5D95727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D4149B7-2105-197C-D420-357DC9276AF7}"/>
              </a:ext>
            </a:extLst>
          </p:cNvPr>
          <p:cNvSpPr>
            <a:spLocks noGrp="1"/>
          </p:cNvSpPr>
          <p:nvPr>
            <p:ph type="title"/>
          </p:nvPr>
        </p:nvSpPr>
        <p:spPr>
          <a:xfrm>
            <a:off x="704192" y="320675"/>
            <a:ext cx="10783617" cy="633413"/>
          </a:xfrm>
        </p:spPr>
        <p:txBody>
          <a:bodyPr>
            <a:normAutofit fontScale="90000"/>
          </a:bodyPr>
          <a:lstStyle/>
          <a:p>
            <a:r>
              <a:rPr lang="en-US" dirty="0">
                <a:latin typeface="Avenir Next LT Pro" panose="020B0504020202020204" pitchFamily="34" charset="0"/>
              </a:rPr>
              <a:t>Entreprises </a:t>
            </a:r>
            <a:r>
              <a:rPr lang="en-US" dirty="0" err="1">
                <a:latin typeface="Avenir Next LT Pro" panose="020B0504020202020204" pitchFamily="34" charset="0"/>
              </a:rPr>
              <a:t>gagnantes</a:t>
            </a:r>
            <a:endParaRPr lang="en-US" dirty="0">
              <a:latin typeface="Avenir Next LT Pro" panose="020B0504020202020204" pitchFamily="34" charset="0"/>
            </a:endParaRPr>
          </a:p>
        </p:txBody>
      </p:sp>
      <p:pic>
        <p:nvPicPr>
          <p:cNvPr id="2" name="Picture 1">
            <a:extLst>
              <a:ext uri="{FF2B5EF4-FFF2-40B4-BE49-F238E27FC236}">
                <a16:creationId xmlns:a16="http://schemas.microsoft.com/office/drawing/2014/main" id="{F2389391-37FF-E4E7-9B0B-4708828FDEBE}"/>
              </a:ext>
            </a:extLst>
          </p:cNvPr>
          <p:cNvPicPr>
            <a:picLocks noChangeAspect="1"/>
          </p:cNvPicPr>
          <p:nvPr/>
        </p:nvPicPr>
        <p:blipFill>
          <a:blip r:embed="rId2"/>
          <a:srcRect/>
          <a:stretch/>
        </p:blipFill>
        <p:spPr>
          <a:xfrm>
            <a:off x="346737" y="6485273"/>
            <a:ext cx="857595" cy="232130"/>
          </a:xfrm>
          <a:prstGeom prst="rect">
            <a:avLst/>
          </a:prstGeom>
        </p:spPr>
      </p:pic>
      <p:pic>
        <p:nvPicPr>
          <p:cNvPr id="4" name="Picture 3">
            <a:extLst>
              <a:ext uri="{FF2B5EF4-FFF2-40B4-BE49-F238E27FC236}">
                <a16:creationId xmlns:a16="http://schemas.microsoft.com/office/drawing/2014/main" id="{5CD6889B-3C86-9A23-71D3-125C91337F5F}"/>
              </a:ext>
            </a:extLst>
          </p:cNvPr>
          <p:cNvPicPr>
            <a:picLocks noChangeAspect="1"/>
          </p:cNvPicPr>
          <p:nvPr/>
        </p:nvPicPr>
        <p:blipFill>
          <a:blip r:embed="rId3"/>
          <a:srcRect/>
          <a:stretch/>
        </p:blipFill>
        <p:spPr>
          <a:xfrm>
            <a:off x="10513433" y="6505361"/>
            <a:ext cx="1331828" cy="228600"/>
          </a:xfrm>
          <a:prstGeom prst="rect">
            <a:avLst/>
          </a:prstGeom>
        </p:spPr>
      </p:pic>
      <p:sp>
        <p:nvSpPr>
          <p:cNvPr id="10" name="Content Placeholder 2">
            <a:extLst>
              <a:ext uri="{FF2B5EF4-FFF2-40B4-BE49-F238E27FC236}">
                <a16:creationId xmlns:a16="http://schemas.microsoft.com/office/drawing/2014/main" id="{616FAD04-135D-3E2E-154D-D62D97AF3A66}"/>
              </a:ext>
            </a:extLst>
          </p:cNvPr>
          <p:cNvSpPr txBox="1">
            <a:spLocks/>
          </p:cNvSpPr>
          <p:nvPr/>
        </p:nvSpPr>
        <p:spPr>
          <a:xfrm>
            <a:off x="355760" y="1820401"/>
            <a:ext cx="7694224" cy="985678"/>
          </a:xfrm>
          <a:prstGeom prst="rect">
            <a:avLst/>
          </a:prstGeom>
        </p:spPr>
        <p:txBody>
          <a:bodyPr lIns="91440" tIns="45720" rIns="91440" bIns="45720"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fr-FR" sz="1200" dirty="0">
                <a:latin typeface="Avenir Next LT Pro"/>
              </a:rPr>
              <a:t>Nous sommes très honorés de la reconnaissance de @CoStar en tant que lauréat du #PrixCoStar 2025 pour les entreprises.</a:t>
            </a:r>
          </a:p>
          <a:p>
            <a:pPr marL="0" lvl="0" indent="0">
              <a:lnSpc>
                <a:spcPct val="100000"/>
              </a:lnSpc>
              <a:spcBef>
                <a:spcPts val="0"/>
              </a:spcBef>
              <a:buNone/>
            </a:pPr>
            <a:endParaRPr lang="fr-FR" sz="1200" dirty="0">
              <a:latin typeface="Avenir Next LT Pro" panose="020B0504020202020204" pitchFamily="34" charset="0"/>
            </a:endParaRPr>
          </a:p>
          <a:p>
            <a:pPr marL="0" lvl="0" indent="0">
              <a:lnSpc>
                <a:spcPct val="100000"/>
              </a:lnSpc>
              <a:spcBef>
                <a:spcPts val="0"/>
              </a:spcBef>
              <a:buNone/>
            </a:pPr>
            <a:r>
              <a:rPr lang="fr-FR" sz="1200" dirty="0">
                <a:latin typeface="Avenir Next LT Pro"/>
              </a:rPr>
              <a:t>En savoir plus sur ce prix de l'industrie :</a:t>
            </a:r>
            <a:br>
              <a:rPr lang="en-US" sz="1200" dirty="0">
                <a:latin typeface="Avenir Next LT Pro" panose="020B0504020202020204" pitchFamily="34" charset="0"/>
              </a:rPr>
            </a:br>
            <a:r>
              <a:rPr lang="en-US" sz="1200" u="sng" dirty="0">
                <a:latin typeface="Avenir Next LT Pro"/>
                <a:hlinkClick r:id="rId4">
                  <a:extLst>
                    <a:ext uri="{A12FA001-AC4F-418D-AE19-62706E023703}">
                      <ahyp:hlinkClr xmlns:ahyp="http://schemas.microsoft.com/office/drawing/2018/hyperlinkcolor" val="tx"/>
                    </a:ext>
                  </a:extLst>
                </a:hlinkClick>
              </a:rPr>
              <a:t>https://www.prixcostar.com/lauréats-annuels</a:t>
            </a:r>
            <a:endParaRPr lang="en-US" sz="1200" dirty="0">
              <a:latin typeface="Avenir Next LT Pro"/>
            </a:endParaRPr>
          </a:p>
          <a:p>
            <a:pPr marL="0" lvl="0" indent="0">
              <a:lnSpc>
                <a:spcPct val="100000"/>
              </a:lnSpc>
              <a:spcBef>
                <a:spcPts val="0"/>
              </a:spcBef>
              <a:buNone/>
            </a:pPr>
            <a:endParaRPr lang="en-US" sz="1600" dirty="0">
              <a:latin typeface="Avenir Next LT Pro" panose="020B0504020202020204" pitchFamily="34" charset="0"/>
            </a:endParaRPr>
          </a:p>
          <a:p>
            <a:pPr marL="0" lvl="0" indent="0">
              <a:lnSpc>
                <a:spcPct val="100000"/>
              </a:lnSpc>
              <a:spcBef>
                <a:spcPts val="0"/>
              </a:spcBef>
              <a:buNone/>
            </a:pPr>
            <a:endParaRPr lang="en-US" sz="1600" b="1" dirty="0">
              <a:latin typeface="Avenir Next LT Pro" panose="020B0504020202020204" pitchFamily="34" charset="0"/>
            </a:endParaRPr>
          </a:p>
        </p:txBody>
      </p:sp>
      <p:sp>
        <p:nvSpPr>
          <p:cNvPr id="11" name="Rectangle 10">
            <a:extLst>
              <a:ext uri="{FF2B5EF4-FFF2-40B4-BE49-F238E27FC236}">
                <a16:creationId xmlns:a16="http://schemas.microsoft.com/office/drawing/2014/main" id="{52E506D1-4B02-2E6B-F43C-534190F6DDC6}"/>
              </a:ext>
            </a:extLst>
          </p:cNvPr>
          <p:cNvSpPr/>
          <p:nvPr/>
        </p:nvSpPr>
        <p:spPr>
          <a:xfrm>
            <a:off x="346737" y="1060380"/>
            <a:ext cx="9248133" cy="584775"/>
          </a:xfrm>
          <a:prstGeom prst="rect">
            <a:avLst/>
          </a:prstGeom>
        </p:spPr>
        <p:txBody>
          <a:bodyPr wrap="square" lIns="91440" tIns="45720" rIns="91440" bIns="45720" anchor="t">
            <a:spAutoFit/>
          </a:bodyPr>
          <a:lstStyle/>
          <a:p>
            <a:r>
              <a:rPr lang="fr-FR" sz="1600" b="1" dirty="0">
                <a:solidFill>
                  <a:srgbClr val="0070C0"/>
                </a:solidFill>
                <a:latin typeface="Avenir Next LT Pro" panose="020B0504020202020204" pitchFamily="34" charset="0"/>
              </a:rPr>
              <a:t>Suggestion de texte pour les entreprises gagnantes à utiliser sur LinkedIn, Facebook, Twitter/X et Instagram.</a:t>
            </a:r>
            <a:endParaRPr lang="en-US" sz="1600" dirty="0">
              <a:latin typeface="Avenir Next LT Pro" panose="020B0504020202020204" pitchFamily="34" charset="0"/>
            </a:endParaRPr>
          </a:p>
        </p:txBody>
      </p:sp>
      <p:pic>
        <p:nvPicPr>
          <p:cNvPr id="14" name="Picture 13">
            <a:extLst>
              <a:ext uri="{FF2B5EF4-FFF2-40B4-BE49-F238E27FC236}">
                <a16:creationId xmlns:a16="http://schemas.microsoft.com/office/drawing/2014/main" id="{6D7DF666-5964-5582-ACC9-3683F3211D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97389" y="1954217"/>
            <a:ext cx="3547872" cy="3547872"/>
          </a:xfrm>
          <a:prstGeom prst="rect">
            <a:avLst/>
          </a:prstGeom>
        </p:spPr>
      </p:pic>
    </p:spTree>
    <p:extLst>
      <p:ext uri="{BB962C8B-B14F-4D97-AF65-F5344CB8AC3E}">
        <p14:creationId xmlns:p14="http://schemas.microsoft.com/office/powerpoint/2010/main" val="21054169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9b25f86-c502-462b-a274-2a569e3ba1f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452671DAC23DB4E84CF1CC252D5654F" ma:contentTypeVersion="20" ma:contentTypeDescription="Create a new document." ma:contentTypeScope="" ma:versionID="5511ec944242fb32803b31147ef0dac6">
  <xsd:schema xmlns:xsd="http://www.w3.org/2001/XMLSchema" xmlns:xs="http://www.w3.org/2001/XMLSchema" xmlns:p="http://schemas.microsoft.com/office/2006/metadata/properties" xmlns:ns2="e0a4c8bf-3d97-40f7-9b2a-baab9c82ee55" xmlns:ns3="99b25f86-c502-462b-a274-2a569e3ba1f1" targetNamespace="http://schemas.microsoft.com/office/2006/metadata/properties" ma:root="true" ma:fieldsID="987cd1cea631ffe626cdc719658f7ad2" ns2:_="" ns3:_="">
    <xsd:import namespace="e0a4c8bf-3d97-40f7-9b2a-baab9c82ee55"/>
    <xsd:import namespace="99b25f86-c502-462b-a274-2a569e3ba1f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3:MediaLengthInSeconds" minOccurs="0"/>
                <xsd:element ref="ns3:lcf76f155ced4ddcb4097134ff3c332f"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a4c8bf-3d97-40f7-9b2a-baab9c82ee55" elementFormDefault="qualified">
    <xsd:import namespace="http://schemas.microsoft.com/office/2006/documentManagement/types"/>
    <xsd:import namespace="http://schemas.microsoft.com/office/infopath/2007/PartnerControls"/>
    <xsd:element name="SharedWithUsers" ma:index="8"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9b25f86-c502-462b-a274-2a569e3ba1f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hidden="true" ma:internalName="MediaServiceAutoTags" ma:readOnly="true">
      <xsd:simpleType>
        <xsd:restriction base="dms:Text"/>
      </xsd:simpleType>
    </xsd:element>
    <xsd:element name="MediaServiceOCR" ma:index="14" nillable="true" ma:displayName="Extracted Text" ma:hidden="true" ma:internalName="MediaServiceOCR" ma:readOnly="true">
      <xsd:simpleType>
        <xsd:restriction base="dms:Note"/>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hidden="true" ma:internalName="MediaServiceKeyPoints" ma:readOnly="true">
      <xsd:simpleType>
        <xsd:restriction base="dms:Note"/>
      </xsd:simpleType>
    </xsd:element>
    <xsd:element name="MediaServiceLocation" ma:index="19" nillable="true" ma:displayName="Location" ma:hidden="true" ma:internalName="MediaServiceLocation" ma:readOnly="true">
      <xsd:simpleType>
        <xsd:restriction base="dms:Text"/>
      </xsd:simpleType>
    </xsd:element>
    <xsd:element name="MediaLengthInSeconds" ma:index="20" nillable="true" ma:displayName="Length (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8954d6d-18eb-40ca-b49c-b986784b9db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EA6D4B8-E394-479F-AFA5-A55B903C2DC3}">
  <ds:schemaRefs>
    <ds:schemaRef ds:uri="http://schemas.openxmlformats.org/package/2006/metadata/core-properties"/>
    <ds:schemaRef ds:uri="http://www.w3.org/XML/1998/namespace"/>
    <ds:schemaRef ds:uri="http://purl.org/dc/terms/"/>
    <ds:schemaRef ds:uri="http://purl.org/dc/dcmitype/"/>
    <ds:schemaRef ds:uri="99b25f86-c502-462b-a274-2a569e3ba1f1"/>
    <ds:schemaRef ds:uri="http://schemas.microsoft.com/office/2006/documentManagement/types"/>
    <ds:schemaRef ds:uri="http://purl.org/dc/elements/1.1/"/>
    <ds:schemaRef ds:uri="e0a4c8bf-3d97-40f7-9b2a-baab9c82ee55"/>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C5EDB082-D62A-4572-ABB1-3E89F72F67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a4c8bf-3d97-40f7-9b2a-baab9c82ee55"/>
    <ds:schemaRef ds:uri="99b25f86-c502-462b-a274-2a569e3ba1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1D7EA21-54A8-49E9-B713-EE812B10BC4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6014</TotalTime>
  <Words>390</Words>
  <Application>Microsoft Office PowerPoint</Application>
  <PresentationFormat>Widescreen</PresentationFormat>
  <Paragraphs>32</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PowerPoint Presentation</vt:lpstr>
      <vt:lpstr>Comment utiliser la boîte à outils</vt:lpstr>
      <vt:lpstr>Gagnants inviduels</vt:lpstr>
      <vt:lpstr>Entreprises gagnantes</vt:lpstr>
    </vt:vector>
  </TitlesOfParts>
  <Company>CoStar Group,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Geena Nazareth</dc:creator>
  <cp:lastModifiedBy>Cailin Knox</cp:lastModifiedBy>
  <cp:revision>155</cp:revision>
  <dcterms:created xsi:type="dcterms:W3CDTF">2020-02-10T19:26:09Z</dcterms:created>
  <dcterms:modified xsi:type="dcterms:W3CDTF">2026-02-23T14:20:34Z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0x010100B452671DAC23DB4E84CF1CC252D5654F</vt:lpwstr>
  </property>
  <property fmtid="{D5CDD505-2E9C-101B-9397-08002B2CF9AE}" pid="3" name="o69511912ce44b04b5ee867055776c6d">
    <vt:lpwstr>Apartments|1cd6aab3-39c1-4ec5-84c9-22979742a6d8</vt:lpwstr>
  </property>
  <property fmtid="{D5CDD505-2E9C-101B-9397-08002B2CF9AE}" pid="4" name="TaxCatchAll">
    <vt:lpwstr>14;#Apartments|1cd6aab3-39c1-4ec5-84c9-22979742a6d8</vt:lpwstr>
  </property>
  <property fmtid="{D5CDD505-2E9C-101B-9397-08002B2CF9AE}" pid="5" name="Apts_x0020_Internal_x0020_Keywords">
    <vt:lpwstr/>
  </property>
  <property fmtid="{D5CDD505-2E9C-101B-9397-08002B2CF9AE}" pid="6" name="h418904b2fa8471f9930418f94c9e067">
    <vt:lpwstr/>
  </property>
  <property fmtid="{D5CDD505-2E9C-101B-9397-08002B2CF9AE}" pid="7" name="Collateral_x0020_Type">
    <vt:lpwstr/>
  </property>
  <property fmtid="{D5CDD505-2E9C-101B-9397-08002B2CF9AE}" pid="8" name="h7363574b2bd4b98983068ffa9a9e158">
    <vt:lpwstr/>
  </property>
  <property fmtid="{D5CDD505-2E9C-101B-9397-08002B2CF9AE}" pid="9" name="Partnerships">
    <vt:lpwstr/>
  </property>
  <property fmtid="{D5CDD505-2E9C-101B-9397-08002B2CF9AE}" pid="10" name="d192869bc23a4fe49dfaefd6c1ed3303">
    <vt:lpwstr/>
  </property>
  <property fmtid="{D5CDD505-2E9C-101B-9397-08002B2CF9AE}" pid="11" name="Products">
    <vt:lpwstr>14;#Apartments|1cd6aab3-39c1-4ec5-84c9-22979742a6d8</vt:lpwstr>
  </property>
  <property fmtid="{D5CDD505-2E9C-101B-9397-08002B2CF9AE}" pid="12" name="Apts Internal Keywords">
    <vt:lpwstr/>
  </property>
  <property fmtid="{D5CDD505-2E9C-101B-9397-08002B2CF9AE}" pid="13" name="Collateral Type">
    <vt:lpwstr/>
  </property>
  <property fmtid="{D5CDD505-2E9C-101B-9397-08002B2CF9AE}" pid="14" name="MediaServiceImageTags">
    <vt:lpwstr/>
  </property>
</Properties>
</file>