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77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 Hartunian" initials="EH" lastIdx="7" clrIdx="0">
    <p:extLst>
      <p:ext uri="{19B8F6BF-5375-455C-9EA6-DF929625EA0E}">
        <p15:presenceInfo xmlns:p15="http://schemas.microsoft.com/office/powerpoint/2012/main" userId="S::ehartunian@costar.com::44a03e7b-7a0b-48a4-95cc-caef21267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94823-2DFB-AC61-9F9C-12B1FD6916B9}" v="28" dt="2026-04-03T16:16:51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S::cpowers1@costar.com::ecc59613-c139-48b2-a2bc-40ab4e68d72d" providerId="AD" clId="Web-{0D994823-2DFB-AC61-9F9C-12B1FD6916B9}"/>
    <pc:docChg chg="modSld">
      <pc:chgData name="Caroline Powers" userId="S::cpowers1@costar.com::ecc59613-c139-48b2-a2bc-40ab4e68d72d" providerId="AD" clId="Web-{0D994823-2DFB-AC61-9F9C-12B1FD6916B9}" dt="2026-04-03T16:16:51.808" v="25"/>
      <pc:docMkLst>
        <pc:docMk/>
      </pc:docMkLst>
      <pc:sldChg chg="modSp">
        <pc:chgData name="Caroline Powers" userId="S::cpowers1@costar.com::ecc59613-c139-48b2-a2bc-40ab4e68d72d" providerId="AD" clId="Web-{0D994823-2DFB-AC61-9F9C-12B1FD6916B9}" dt="2026-04-03T16:13:34.802" v="1"/>
        <pc:sldMkLst>
          <pc:docMk/>
          <pc:sldMk cId="1421532038" sldId="260"/>
        </pc:sldMkLst>
        <pc:spChg chg="mod">
          <ac:chgData name="Caroline Powers" userId="S::cpowers1@costar.com::ecc59613-c139-48b2-a2bc-40ab4e68d72d" providerId="AD" clId="Web-{0D994823-2DFB-AC61-9F9C-12B1FD6916B9}" dt="2026-04-03T16:13:34.802" v="1"/>
          <ac:spMkLst>
            <pc:docMk/>
            <pc:sldMk cId="1421532038" sldId="260"/>
            <ac:spMk id="2" creationId="{00000000-0000-0000-0000-000000000000}"/>
          </ac:spMkLst>
        </pc:spChg>
      </pc:sldChg>
      <pc:sldChg chg="addSp delSp modSp">
        <pc:chgData name="Caroline Powers" userId="S::cpowers1@costar.com::ecc59613-c139-48b2-a2bc-40ab4e68d72d" providerId="AD" clId="Web-{0D994823-2DFB-AC61-9F9C-12B1FD6916B9}" dt="2026-04-03T16:16:51.808" v="25"/>
        <pc:sldMkLst>
          <pc:docMk/>
          <pc:sldMk cId="3023788545" sldId="276"/>
        </pc:sldMkLst>
        <pc:spChg chg="mod">
          <ac:chgData name="Caroline Powers" userId="S::cpowers1@costar.com::ecc59613-c139-48b2-a2bc-40ab4e68d72d" providerId="AD" clId="Web-{0D994823-2DFB-AC61-9F9C-12B1FD6916B9}" dt="2026-04-03T16:16:51.808" v="25"/>
          <ac:spMkLst>
            <pc:docMk/>
            <pc:sldMk cId="3023788545" sldId="276"/>
            <ac:spMk id="8" creationId="{98E29A94-7FC5-EBA0-E94F-C4DF3D35DD70}"/>
          </ac:spMkLst>
        </pc:spChg>
        <pc:spChg chg="mod">
          <ac:chgData name="Caroline Powers" userId="S::cpowers1@costar.com::ecc59613-c139-48b2-a2bc-40ab4e68d72d" providerId="AD" clId="Web-{0D994823-2DFB-AC61-9F9C-12B1FD6916B9}" dt="2026-04-03T16:16:51.808" v="25"/>
          <ac:spMkLst>
            <pc:docMk/>
            <pc:sldMk cId="3023788545" sldId="276"/>
            <ac:spMk id="9" creationId="{2882DED9-2D1A-3D53-F3A2-515CB959D7E9}"/>
          </ac:spMkLst>
        </pc:spChg>
        <pc:picChg chg="add mod ord">
          <ac:chgData name="Caroline Powers" userId="S::cpowers1@costar.com::ecc59613-c139-48b2-a2bc-40ab4e68d72d" providerId="AD" clId="Web-{0D994823-2DFB-AC61-9F9C-12B1FD6916B9}" dt="2026-04-03T16:14:13.038" v="6"/>
          <ac:picMkLst>
            <pc:docMk/>
            <pc:sldMk cId="3023788545" sldId="276"/>
            <ac:picMk id="5" creationId="{1CF4DA11-5257-0FE1-A0BF-A4156B629E17}"/>
          </ac:picMkLst>
        </pc:picChg>
        <pc:picChg chg="del">
          <ac:chgData name="Caroline Powers" userId="S::cpowers1@costar.com::ecc59613-c139-48b2-a2bc-40ab4e68d72d" providerId="AD" clId="Web-{0D994823-2DFB-AC61-9F9C-12B1FD6916B9}" dt="2026-04-03T16:14:13.960" v="7"/>
          <ac:picMkLst>
            <pc:docMk/>
            <pc:sldMk cId="3023788545" sldId="276"/>
            <ac:picMk id="14" creationId="{95CC77F8-ED00-DADB-9D27-9DD4EAE21E2E}"/>
          </ac:picMkLst>
        </pc:picChg>
      </pc:sldChg>
      <pc:sldChg chg="addSp delSp modSp">
        <pc:chgData name="Caroline Powers" userId="S::cpowers1@costar.com::ecc59613-c139-48b2-a2bc-40ab4e68d72d" providerId="AD" clId="Web-{0D994823-2DFB-AC61-9F9C-12B1FD6916B9}" dt="2026-04-03T16:16:51.808" v="25"/>
        <pc:sldMkLst>
          <pc:docMk/>
          <pc:sldMk cId="2553081822" sldId="278"/>
        </pc:sldMkLst>
        <pc:spChg chg="mod">
          <ac:chgData name="Caroline Powers" userId="S::cpowers1@costar.com::ecc59613-c139-48b2-a2bc-40ab4e68d72d" providerId="AD" clId="Web-{0D994823-2DFB-AC61-9F9C-12B1FD6916B9}" dt="2026-04-03T16:16:51.808" v="25"/>
          <ac:spMkLst>
            <pc:docMk/>
            <pc:sldMk cId="2553081822" sldId="278"/>
            <ac:spMk id="5" creationId="{74E48805-BC92-C902-F4BB-4DEBBFEF4A30}"/>
          </ac:spMkLst>
        </pc:spChg>
        <pc:spChg chg="mod">
          <ac:chgData name="Caroline Powers" userId="S::cpowers1@costar.com::ecc59613-c139-48b2-a2bc-40ab4e68d72d" providerId="AD" clId="Web-{0D994823-2DFB-AC61-9F9C-12B1FD6916B9}" dt="2026-04-03T16:16:51.808" v="25"/>
          <ac:spMkLst>
            <pc:docMk/>
            <pc:sldMk cId="2553081822" sldId="278"/>
            <ac:spMk id="6" creationId="{FC1E1E9F-64CB-7AA7-5826-10B42994D4C7}"/>
          </ac:spMkLst>
        </pc:spChg>
        <pc:picChg chg="del">
          <ac:chgData name="Caroline Powers" userId="S::cpowers1@costar.com::ecc59613-c139-48b2-a2bc-40ab4e68d72d" providerId="AD" clId="Web-{0D994823-2DFB-AC61-9F9C-12B1FD6916B9}" dt="2026-04-03T16:14:16.226" v="8"/>
          <ac:picMkLst>
            <pc:docMk/>
            <pc:sldMk cId="2553081822" sldId="278"/>
            <ac:picMk id="7" creationId="{141D2416-BCD5-747D-104E-13A8B33152DB}"/>
          </ac:picMkLst>
        </pc:picChg>
        <pc:picChg chg="add">
          <ac:chgData name="Caroline Powers" userId="S::cpowers1@costar.com::ecc59613-c139-48b2-a2bc-40ab4e68d72d" providerId="AD" clId="Web-{0D994823-2DFB-AC61-9F9C-12B1FD6916B9}" dt="2026-04-03T16:14:16.772" v="9"/>
          <ac:picMkLst>
            <pc:docMk/>
            <pc:sldMk cId="2553081822" sldId="278"/>
            <ac:picMk id="9" creationId="{662094EC-850F-B876-2393-FC8BF792E8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74F3C-975F-BB2A-BB82-DBC938E4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b="1" i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4DBFE9-D4A5-AB90-738D-08AF14E05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3" y="1250461"/>
            <a:ext cx="5048904" cy="4997939"/>
          </a:xfrm>
          <a:prstGeom prst="roundRect">
            <a:avLst>
              <a:gd name="adj" fmla="val 29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2E835D-CF93-AA69-C42C-2DD581CB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4" y="1250463"/>
            <a:ext cx="5048906" cy="49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000"/>
              </a:spcAft>
              <a:buNone/>
              <a:defRPr sz="2400"/>
            </a:lvl1pPr>
            <a:lvl2pPr>
              <a:spcAft>
                <a:spcPts val="1000"/>
              </a:spcAft>
              <a:buNone/>
              <a:defRPr sz="2400"/>
            </a:lvl2pPr>
            <a:lvl3pPr>
              <a:spcAft>
                <a:spcPts val="1000"/>
              </a:spcAft>
              <a:buNone/>
              <a:defRPr sz="2000"/>
            </a:lvl3pPr>
            <a:lvl4pPr>
              <a:spcAft>
                <a:spcPts val="1000"/>
              </a:spcAft>
              <a:buNone/>
              <a:defRPr sz="1600"/>
            </a:lvl4pPr>
            <a:lvl5pPr>
              <a:spcAft>
                <a:spcPts val="10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www.costarpowerbrokers.com/quarterly-deals-winners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www.costarpowerbrokers.com/quarterly-deals-winner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584926" y="2194560"/>
            <a:ext cx="5826034" cy="3068320"/>
          </a:xfrm>
        </p:spPr>
        <p:txBody>
          <a:bodyPr vert="horz" lIns="91440" tIns="45720" rIns="91440" bIns="0" rtlCol="0" anchor="t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Prix CoStar</a:t>
            </a:r>
            <a:b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Transactions </a:t>
            </a:r>
            <a:r>
              <a:rPr lang="en-US" sz="4000" b="1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Trimestrielles</a:t>
            </a:r>
            <a:endParaRPr lang="en-US" sz="4000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Boîte</a:t>
            </a: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à </a:t>
            </a: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outils</a:t>
            </a: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pour les réseaux </a:t>
            </a: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sociaux</a:t>
            </a: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des </a:t>
            </a: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gagnants</a:t>
            </a: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endParaRPr lang="en-US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1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T1 2026</a:t>
            </a:r>
          </a:p>
        </p:txBody>
      </p:sp>
      <p:pic>
        <p:nvPicPr>
          <p:cNvPr id="8" name="Picture 7" descr="A white logo with a star&#10;&#10;AI-generated content may be incorrect.">
            <a:extLst>
              <a:ext uri="{FF2B5EF4-FFF2-40B4-BE49-F238E27FC236}">
                <a16:creationId xmlns:a16="http://schemas.microsoft.com/office/drawing/2014/main" id="{4410CF90-2565-B592-B9E8-AECB8906E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609582"/>
            <a:ext cx="2844857" cy="894098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6896705-1BC6-CCCE-A898-479F74570B2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5246" y="5952712"/>
            <a:ext cx="5287554" cy="510132"/>
          </a:xfrm>
          <a:prstGeom prst="rect">
            <a:avLst/>
          </a:prstGeom>
        </p:spPr>
        <p:txBody>
          <a:bodyPr vert="horz" lIns="91440" tIns="4572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50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PrixCoStar.ca</a:t>
            </a:r>
            <a:endParaRPr lang="en-US" sz="150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Comment </a:t>
            </a:r>
            <a:r>
              <a:rPr lang="en-US" err="1">
                <a:latin typeface="Avenir Next LT Pro" panose="020B0504020202020204" pitchFamily="34" charset="0"/>
              </a:rPr>
              <a:t>utiliser</a:t>
            </a:r>
            <a:r>
              <a:rPr lang="en-US">
                <a:latin typeface="Avenir Next LT Pro" panose="020B0504020202020204" pitchFamily="34" charset="0"/>
              </a:rPr>
              <a:t> </a:t>
            </a:r>
            <a:r>
              <a:rPr lang="en-US" err="1">
                <a:latin typeface="Avenir Next LT Pro" panose="020B0504020202020204" pitchFamily="34" charset="0"/>
              </a:rPr>
              <a:t>cette</a:t>
            </a:r>
            <a:r>
              <a:rPr lang="en-US">
                <a:latin typeface="Avenir Next LT Pro" panose="020B0504020202020204" pitchFamily="34" charset="0"/>
              </a:rPr>
              <a:t> </a:t>
            </a:r>
            <a:r>
              <a:rPr lang="en-US" err="1">
                <a:latin typeface="Avenir Next LT Pro" panose="020B0504020202020204" pitchFamily="34" charset="0"/>
              </a:rPr>
              <a:t>boîte</a:t>
            </a:r>
            <a:r>
              <a:rPr lang="en-US">
                <a:latin typeface="Avenir Next LT Pro" panose="020B0504020202020204" pitchFamily="34" charset="0"/>
              </a:rPr>
              <a:t> à </a:t>
            </a:r>
            <a:r>
              <a:rPr lang="en-US" err="1">
                <a:latin typeface="Avenir Next LT Pro" panose="020B0504020202020204" pitchFamily="34" charset="0"/>
              </a:rPr>
              <a:t>outils</a:t>
            </a:r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4B8B9-1378-D4BC-DD2C-74847E9C0084}"/>
              </a:ext>
            </a:extLst>
          </p:cNvPr>
          <p:cNvSpPr txBox="1">
            <a:spLocks/>
          </p:cNvSpPr>
          <p:nvPr/>
        </p:nvSpPr>
        <p:spPr>
          <a:xfrm>
            <a:off x="1938336" y="1138653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venir Next LT Pro" panose="020B0504020202020204" pitchFamily="34" charset="0"/>
              </a:rPr>
              <a:t>Félicitations pour faire partie du premier groupe de gagnants qui sont félicités par </a:t>
            </a:r>
            <a:r>
              <a:rPr lang="fr-FR" sz="1800" err="1">
                <a:latin typeface="Avenir Next LT Pro" panose="020B0504020202020204" pitchFamily="34" charset="0"/>
              </a:rPr>
              <a:t>CoStar</a:t>
            </a:r>
            <a:r>
              <a:rPr lang="fr-FR" sz="1800">
                <a:latin typeface="Avenir Next LT Pro" panose="020B0504020202020204" pitchFamily="34" charset="0"/>
              </a:rPr>
              <a:t> pour leurs réalisations exceptionnelles et leur travail acharné. Cette boîte à outils pour les médias sociaux vous aidera à souligner votre succès sur vos réseaux sociaux personnels ou ceux de votre entreprise et à entrer en contact avec d'autres chefs de file de l'industrie.</a:t>
            </a:r>
            <a:endParaRPr lang="en-US" sz="18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2768B-BC67-CAB4-4F9E-E0259D19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220F6-B352-0099-1489-F407DA2D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uildings in a city&#10;&#10;AI-generated content may be incorrect.">
            <a:extLst>
              <a:ext uri="{FF2B5EF4-FFF2-40B4-BE49-F238E27FC236}">
                <a16:creationId xmlns:a16="http://schemas.microsoft.com/office/drawing/2014/main" id="{1CF4DA11-5257-0FE1-A0BF-A4156B62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782" y="1961584"/>
            <a:ext cx="2972556" cy="29348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Gagnant.es au Canada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E6B10-3205-74BE-FCE8-B0BA4D5B7C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606A8-A16D-9BA4-413A-365EFBF550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E29A94-7FC5-EBA0-E94F-C4DF3D35DD7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932" y="1035563"/>
            <a:ext cx="4645166" cy="5736586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0070C0"/>
                </a:solidFill>
                <a:latin typeface="Avenir Next LT Pro" panose="020B0504020202020204" pitchFamily="34" charset="0"/>
              </a:rPr>
              <a:t>LinkedIn personnel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0070C0"/>
                </a:solidFill>
                <a:latin typeface="Avenir Next LT Pro"/>
              </a:rPr>
              <a:t>Général</a:t>
            </a: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 :</a:t>
            </a:r>
            <a:br>
              <a:rPr lang="en-US" sz="1100" dirty="0">
                <a:latin typeface="Avenir Next LT Pro" panose="020B0504020202020204" pitchFamily="34" charset="0"/>
              </a:rPr>
            </a:br>
            <a:r>
              <a:rPr lang="fr-FR" sz="1100" dirty="0">
                <a:latin typeface="Avenir Next LT Pro"/>
              </a:rPr>
              <a:t>Je suis honoré d'être désigné par (TAG @CoStar) comme l'un des gagnants de 2026 #PrixCostar </a:t>
            </a:r>
            <a:r>
              <a:rPr lang="fr-FR" sz="1100" dirty="0" err="1">
                <a:latin typeface="Avenir Next LT Pro"/>
              </a:rPr>
              <a:t>Transactions Trimestrielles​</a:t>
            </a:r>
            <a:r>
              <a:rPr lang="fr-FR" sz="1100" dirty="0">
                <a:latin typeface="Avenir Next LT Pro"/>
              </a:rPr>
              <a:t> pour avoir conclu une des meilleures transactions en #IMMOBILISERCOMMERCIAL au cours du 1er trimestre!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Avenir Next LT Pro"/>
                <a:hlinkClick r:id="rId7"/>
              </a:rPr>
              <a:t>prixcostar.ca/</a:t>
            </a:r>
            <a:r>
              <a:rPr lang="en-US" sz="1100" u="sng" dirty="0" err="1">
                <a:latin typeface="Avenir Next LT Pro"/>
                <a:hlinkClick r:id="rId7"/>
              </a:rPr>
              <a:t>gagnants</a:t>
            </a:r>
            <a:r>
              <a:rPr lang="en-US" sz="1100" u="sng" dirty="0">
                <a:latin typeface="Avenir Next LT Pro"/>
                <a:hlinkClick r:id="rId7"/>
              </a:rPr>
              <a:t>-des-</a:t>
            </a:r>
            <a:r>
              <a:rPr lang="en-US" sz="1100" u="sng" dirty="0" err="1">
                <a:latin typeface="Avenir Next LT Pro"/>
                <a:hlinkClick r:id="rId7"/>
              </a:rPr>
              <a:t>offres</a:t>
            </a:r>
            <a:r>
              <a:rPr lang="en-US" sz="1100" u="sng" dirty="0">
                <a:latin typeface="Avenir Next LT Pro"/>
                <a:hlinkClick r:id="rId7"/>
              </a:rPr>
              <a:t>-</a:t>
            </a:r>
            <a:r>
              <a:rPr lang="en-US" sz="1100" u="sng" dirty="0" err="1">
                <a:latin typeface="Avenir Next LT Pro"/>
                <a:hlinkClick r:id="rId7"/>
              </a:rPr>
              <a:t>trimestrielles</a:t>
            </a:r>
            <a:endParaRPr lang="en-US" sz="1100" dirty="0" err="1"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/>
              </a:rPr>
              <a:t>-------------------------------------------------------</a:t>
            </a:r>
            <a:br>
              <a:rPr lang="en-US" sz="1100" dirty="0">
                <a:latin typeface="Avenir Next LT Pro" panose="020B0504020202020204" pitchFamily="34" charset="0"/>
              </a:rPr>
            </a:b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à la vente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/>
              </a:rPr>
              <a:t>Je suis honoré d'être reconnu par @CoStar comme un gagnant de 2026 du #PrixCoStar </a:t>
            </a:r>
            <a:r>
              <a:rPr lang="fr-FR" sz="1100" dirty="0" err="1">
                <a:latin typeface="Avenir Next LT Pro"/>
              </a:rPr>
              <a:t>Transactions Trimestrielles​</a:t>
            </a:r>
            <a:r>
              <a:rPr lang="fr-FR" sz="1100" dirty="0">
                <a:latin typeface="Avenir Next LT Pro"/>
              </a:rPr>
              <a:t> pour la transaction de (NOM DU BÂTIMENT ou ADRESSE) pour (NOM DU PROPRIÉTAIRE) au cours du 1er trimestre! Félicitations à (NOM DU PROPRIÉTAIRE)!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propriétaire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/>
              </a:rPr>
              <a:t>Je suis honoré d'être reconnu par @CoStar comme un gagnant de 2026 du #PrixCoStar </a:t>
            </a:r>
            <a:r>
              <a:rPr lang="fr-FR" sz="1100" dirty="0" err="1">
                <a:latin typeface="Avenir Next LT Pro"/>
              </a:rPr>
              <a:t>Transactions Trimestrielles​</a:t>
            </a:r>
            <a:r>
              <a:rPr lang="fr-FR" sz="1100" dirty="0">
                <a:latin typeface="Avenir Next LT Pro"/>
              </a:rPr>
              <a:t> pour la location à (NOM DU LOCATAIRE) au nom de (NOM DU PROPRIÉTAIRE) du (NOM DU BÂTIMENT ou ADRESSE) au 1er 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Particulier au </a:t>
            </a:r>
            <a:r>
              <a:rPr lang="en-US" sz="1200" b="1" dirty="0" err="1">
                <a:solidFill>
                  <a:srgbClr val="0070C0"/>
                </a:solidFill>
                <a:latin typeface="Avenir Next LT Pro"/>
              </a:rPr>
              <a:t>représentant</a:t>
            </a: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 de </a:t>
            </a:r>
            <a:r>
              <a:rPr lang="en-US" sz="1200" b="1" dirty="0" err="1">
                <a:solidFill>
                  <a:srgbClr val="0070C0"/>
                </a:solidFill>
                <a:latin typeface="Avenir Next LT Pro"/>
              </a:rPr>
              <a:t>locataire</a:t>
            </a: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/>
              </a:rPr>
              <a:t>Je suis honoré d'être reconnu par @CoStar comme un gagnant de 2026 pour le #PrixCoStar </a:t>
            </a:r>
            <a:r>
              <a:rPr lang="fr-FR" sz="1100" dirty="0" err="1">
                <a:latin typeface="Avenir Next LT Pro"/>
              </a:rPr>
              <a:t>Transactions Trimestrielles​</a:t>
            </a:r>
            <a:r>
              <a:rPr lang="fr-FR" sz="1100" dirty="0">
                <a:latin typeface="Avenir Next LT Pro"/>
              </a:rPr>
              <a:t> pour le bail de (NOM DU LOCATAIRE) au (NOM DE L'IMMEUBLE ou ADRESSE) au 1er trimestre!</a:t>
            </a:r>
            <a:endParaRPr lang="en-US" sz="1200" dirty="0">
              <a:latin typeface="Avenir Next LT Pro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82DED9-2D1A-3D53-F3A2-515CB959D7E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23383" y="1035563"/>
            <a:ext cx="4176074" cy="5641072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0070C0"/>
                </a:solidFill>
                <a:latin typeface="Avenir Next LT Pro" panose="020B0504020202020204" pitchFamily="34" charset="0"/>
              </a:rPr>
              <a:t>X (Twitter) personnel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Général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  <a:br>
              <a:rPr lang="en-US" sz="1100">
                <a:latin typeface="Avenir Next LT Pro" panose="020B0504020202020204" pitchFamily="34" charset="0"/>
              </a:rPr>
            </a:br>
            <a:r>
              <a:rPr lang="fr-FR" sz="1100">
                <a:latin typeface="Avenir Next LT Pro" panose="020B0504020202020204" pitchFamily="34" charset="0"/>
              </a:rPr>
              <a:t>Je suis ravi d'annoncer que j'ai été désigné par @CoStar comme l'un des gagnants du #PrixCoStar </a:t>
            </a:r>
            <a:r>
              <a:rPr lang="fr-FR" sz="1100" err="1">
                <a:latin typeface="Avenir Next LT Pro" panose="020B0504020202020204" pitchFamily="34" charset="0"/>
              </a:rPr>
              <a:t>Transactions Trimestrielles​</a:t>
            </a:r>
            <a:r>
              <a:rPr lang="fr-FR" sz="1100">
                <a:latin typeface="Avenir Next LT Pro" panose="020B0504020202020204" pitchFamily="34" charset="0"/>
              </a:rPr>
              <a:t> 2026 pour avoir conclu une des meilleures transactions en #IMMOBILIERCOMMERCIAL au cours du 1er trimestre!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>
                <a:latin typeface="Avenir Next LT Pro" panose="020B0504020202020204" pitchFamily="34" charset="0"/>
                <a:hlinkClick r:id="rId7"/>
              </a:rPr>
              <a:t>prixcostar.ca/gagnants-des-offres-trimestrielles</a:t>
            </a: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-------------------------------------------------------</a:t>
            </a:r>
            <a:br>
              <a:rPr lang="en-US" sz="1100">
                <a:latin typeface="Avenir Next LT Pro" panose="020B0504020202020204" pitchFamily="34" charset="0"/>
              </a:rPr>
            </a:b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à la vente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2026 du #PrixCoStar </a:t>
            </a:r>
            <a:r>
              <a:rPr lang="fr-FR" sz="1100" err="1">
                <a:latin typeface="Avenir Next LT Pro" panose="020B0504020202020204" pitchFamily="34" charset="0"/>
              </a:rPr>
              <a:t>Transactions Trimestrielles​</a:t>
            </a:r>
            <a:r>
              <a:rPr lang="fr-FR" sz="1100">
                <a:latin typeface="Avenir Next LT Pro" panose="020B0504020202020204" pitchFamily="34" charset="0"/>
              </a:rPr>
              <a:t> pour la transaction de (NOM DU BÂTIMENT ou ADRESSE) pour (NOM DU PROPRIÉTAIRE) au cours du 1er trimestre! Félicitations à (NOM DU PROPRIÉTAIRE)!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propriétaire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2026 du #PrixCoStar </a:t>
            </a:r>
            <a:r>
              <a:rPr lang="fr-FR" sz="1100" err="1">
                <a:latin typeface="Avenir Next LT Pro" panose="020B0504020202020204" pitchFamily="34" charset="0"/>
              </a:rPr>
              <a:t>Transactions Trimestrielles​</a:t>
            </a:r>
            <a:r>
              <a:rPr lang="fr-FR" sz="1100">
                <a:latin typeface="Avenir Next LT Pro" panose="020B0504020202020204" pitchFamily="34" charset="0"/>
              </a:rPr>
              <a:t> pour la location à (NOM DU LOCATAIRE) au nom de (NOM DU PROPRIÉTAIRE) du (NOM DU BÂTIMENT ou ADRESSE) au 1er 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</a:t>
            </a: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représentant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 de </a:t>
            </a: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locataire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2026 pour le #PrixCoStar </a:t>
            </a:r>
            <a:r>
              <a:rPr lang="fr-FR" sz="1100" err="1">
                <a:latin typeface="Avenir Next LT Pro" panose="020B0504020202020204" pitchFamily="34" charset="0"/>
              </a:rPr>
              <a:t>Transactions Trimestrielles​</a:t>
            </a:r>
            <a:r>
              <a:rPr lang="fr-FR" sz="1100">
                <a:latin typeface="Avenir Next LT Pro" panose="020B0504020202020204" pitchFamily="34" charset="0"/>
              </a:rPr>
              <a:t> pour le bail de (NOM DU LOCATAIRE) au (NOM DE L'IMMEUBLE ou ADRESSE) au 1er trimestre!</a:t>
            </a:r>
            <a:endParaRPr lang="en-US" sz="1200" u="sng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8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33D8-6A95-943D-86DB-833FA33E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68438-B578-F865-CC95-AC5E2371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Gagnant.es au Canada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37D1D-8F4B-0885-D2CE-5217E32D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E9215-4A17-B3A9-D608-C2291EBA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E48805-BC92-C902-F4BB-4DEBBFEF4A3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932" y="1275372"/>
            <a:ext cx="3506484" cy="2445858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/>
              </a:rPr>
              <a:t>LinkedIn de </a:t>
            </a:r>
            <a:r>
              <a:rPr lang="en-US" sz="1400" b="1" dirty="0" err="1">
                <a:solidFill>
                  <a:srgbClr val="0070C0"/>
                </a:solidFill>
                <a:latin typeface="Avenir Next LT Pro"/>
              </a:rPr>
              <a:t>l’entreprise</a:t>
            </a:r>
            <a:endParaRPr lang="en-US" sz="1400" b="1" dirty="0">
              <a:solidFill>
                <a:srgbClr val="0070C0"/>
              </a:solidFill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latin typeface="Avenir Next LT Pro"/>
              </a:rPr>
              <a:t>Aidez-nous à féliciter (INSÉRER LE(S) NOM(S)) d'avoir été reconnu.es par @CoStar en tant que lauréat de 2026 pour les #PrixCoStar </a:t>
            </a:r>
            <a:r>
              <a:rPr lang="fr-FR" sz="1200" err="1">
                <a:latin typeface="Avenir Next LT Pro"/>
              </a:rPr>
              <a:t>Transactions Trimestrielles​</a:t>
            </a:r>
            <a:r>
              <a:rPr lang="fr-FR" sz="1200">
                <a:latin typeface="Avenir Next LT Pro"/>
              </a:rPr>
              <a:t> du 1er 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Avenir Next LT Pro"/>
                <a:hlinkClick r:id="rId6"/>
              </a:rPr>
              <a:t>prixcostar.ca/</a:t>
            </a:r>
            <a:r>
              <a:rPr lang="en-US" sz="1200" u="sng" dirty="0" err="1">
                <a:latin typeface="Avenir Next LT Pro"/>
                <a:hlinkClick r:id="rId6"/>
              </a:rPr>
              <a:t>gagnants</a:t>
            </a:r>
            <a:r>
              <a:rPr lang="en-US" sz="1200" u="sng" dirty="0">
                <a:latin typeface="Avenir Next LT Pro"/>
                <a:hlinkClick r:id="rId6"/>
              </a:rPr>
              <a:t>-des-</a:t>
            </a:r>
            <a:r>
              <a:rPr lang="en-US" sz="1200" u="sng" dirty="0" err="1">
                <a:latin typeface="Avenir Next LT Pro"/>
                <a:hlinkClick r:id="rId6"/>
              </a:rPr>
              <a:t>offres</a:t>
            </a:r>
            <a:r>
              <a:rPr lang="en-US" sz="1200" u="sng" dirty="0">
                <a:latin typeface="Avenir Next LT Pro"/>
                <a:hlinkClick r:id="rId6"/>
              </a:rPr>
              <a:t>-</a:t>
            </a:r>
            <a:r>
              <a:rPr lang="en-US" sz="1200" u="sng" dirty="0" err="1">
                <a:latin typeface="Avenir Next LT Pro"/>
                <a:hlinkClick r:id="rId6"/>
              </a:rPr>
              <a:t>trimestrielles</a:t>
            </a:r>
            <a:endParaRPr lang="en-US" sz="1200" dirty="0" err="1">
              <a:latin typeface="Avenir Next LT Pro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1E1E9F-64CB-7AA7-5826-10B42994D4C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33215" y="1249972"/>
            <a:ext cx="3506484" cy="233954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/>
              </a:rPr>
              <a:t>X (Twitter) de </a:t>
            </a:r>
            <a:r>
              <a:rPr lang="en-US" sz="1400" b="1" dirty="0" err="1">
                <a:solidFill>
                  <a:srgbClr val="0070C0"/>
                </a:solidFill>
                <a:latin typeface="Avenir Next LT Pro"/>
              </a:rPr>
              <a:t>l’entreprise</a:t>
            </a:r>
            <a:endParaRPr lang="en-US" sz="1400" b="1" dirty="0">
              <a:solidFill>
                <a:srgbClr val="0070C0"/>
              </a:solidFill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latin typeface="Avenir Next LT Pro"/>
              </a:rPr>
              <a:t>Aidez-nous à féliciter (INSÉRER LE(S) NOM(S)) d'avoir été reconnu.es par @CoStar en tant que lauréat de 2026 pour les #PrixCoStar </a:t>
            </a:r>
            <a:r>
              <a:rPr lang="fr-FR" sz="1200" dirty="0" err="1">
                <a:latin typeface="Avenir Next LT Pro"/>
              </a:rPr>
              <a:t>Transactions Trimestrielles​</a:t>
            </a:r>
            <a:r>
              <a:rPr lang="fr-FR" sz="1200" dirty="0">
                <a:latin typeface="Avenir Next LT Pro"/>
              </a:rPr>
              <a:t> du 1er trimestre!</a:t>
            </a:r>
            <a:endParaRPr lang="en-US" sz="1200" dirty="0"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Avenir Next LT Pro"/>
                <a:hlinkClick r:id="rId6"/>
              </a:rPr>
              <a:t>prixcostar.ca/</a:t>
            </a:r>
            <a:r>
              <a:rPr lang="en-US" sz="1200" u="sng" dirty="0" err="1">
                <a:latin typeface="Avenir Next LT Pro"/>
                <a:hlinkClick r:id="rId6"/>
              </a:rPr>
              <a:t>gagnants</a:t>
            </a:r>
            <a:r>
              <a:rPr lang="en-US" sz="1200" u="sng" dirty="0">
                <a:latin typeface="Avenir Next LT Pro"/>
                <a:hlinkClick r:id="rId6"/>
              </a:rPr>
              <a:t>-des-</a:t>
            </a:r>
            <a:r>
              <a:rPr lang="en-US" sz="1200" u="sng" dirty="0" err="1">
                <a:latin typeface="Avenir Next LT Pro"/>
                <a:hlinkClick r:id="rId6"/>
              </a:rPr>
              <a:t>offres</a:t>
            </a:r>
            <a:r>
              <a:rPr lang="en-US" sz="1200" u="sng" dirty="0">
                <a:latin typeface="Avenir Next LT Pro"/>
                <a:hlinkClick r:id="rId6"/>
              </a:rPr>
              <a:t>-</a:t>
            </a:r>
            <a:r>
              <a:rPr lang="en-US" sz="1200" u="sng" dirty="0" err="1">
                <a:latin typeface="Avenir Next LT Pro"/>
                <a:hlinkClick r:id="rId6"/>
              </a:rPr>
              <a:t>trimestrielles</a:t>
            </a:r>
            <a:endParaRPr lang="en-US" sz="1200" dirty="0" err="1">
              <a:latin typeface="Avenir Next LT Pro"/>
            </a:endParaRPr>
          </a:p>
        </p:txBody>
      </p:sp>
      <p:pic>
        <p:nvPicPr>
          <p:cNvPr id="9" name="Picture 8" descr="A group of buildings in a city&#10;&#10;AI-generated content may be incorrect.">
            <a:extLst>
              <a:ext uri="{FF2B5EF4-FFF2-40B4-BE49-F238E27FC236}">
                <a16:creationId xmlns:a16="http://schemas.microsoft.com/office/drawing/2014/main" id="{662094EC-850F-B876-2393-FC8BF792E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782" y="1961584"/>
            <a:ext cx="2972556" cy="29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1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5196D58EFED4CB57856CFB2B0230A" ma:contentTypeVersion="24" ma:contentTypeDescription="Create a new document." ma:contentTypeScope="" ma:versionID="2f9f8ddf8065a545f6c78944e746bc5d">
  <xsd:schema xmlns:xsd="http://www.w3.org/2001/XMLSchema" xmlns:xs="http://www.w3.org/2001/XMLSchema" xmlns:p="http://schemas.microsoft.com/office/2006/metadata/properties" xmlns:ns2="6fc5417d-5e00-4af6-bf03-feb4abf2f54f" xmlns:ns3="e0a4c8bf-3d97-40f7-9b2a-baab9c82ee55" xmlns:ns4="d8587910-8187-466e-ae50-7c654419540e" targetNamespace="http://schemas.microsoft.com/office/2006/metadata/properties" ma:root="true" ma:fieldsID="10b9fc70ff6edb6f5d22c42930f1c3bd" ns2:_="" ns3:_="" ns4:_="">
    <xsd:import namespace="6fc5417d-5e00-4af6-bf03-feb4abf2f54f"/>
    <xsd:import namespace="e0a4c8bf-3d97-40f7-9b2a-baab9c82ee55"/>
    <xsd:import namespace="d8587910-8187-466e-ae50-7c6544195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hara" minOccurs="0"/>
                <xsd:element ref="ns2:MediaLengthInSeconds" minOccurs="0"/>
                <xsd:element ref="ns2:Image" minOccurs="0"/>
                <xsd:element ref="ns2:Pictur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417d-5e00-4af6-bf03-feb4abf2f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hara" ma:index="20" nillable="true" ma:displayName="shara" ma:description="review done" ma:format="Dropdown" ma:list="UserInfo" ma:SharePointGroup="0" ma:internalName="shar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Picture" ma:index="23" nillable="true" ma:displayName="Thumbnail" ma:format="Thumbnail" ma:internalName="Pictur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87910-8187-466e-ae50-7c654419540e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f2a77afc-8f8c-44f4-9b17-b3de72bf1f71}" ma:internalName="TaxCatchAll" ma:showField="CatchAllData" ma:web="e0a4c8bf-3d97-40f7-9b2a-baab9c82ee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c5417d-5e00-4af6-bf03-feb4abf2f54f">
      <Terms xmlns="http://schemas.microsoft.com/office/infopath/2007/PartnerControls"/>
    </lcf76f155ced4ddcb4097134ff3c332f>
    <Image xmlns="6fc5417d-5e00-4af6-bf03-feb4abf2f54f" xsi:nil="true"/>
    <TaxCatchAll xmlns="d8587910-8187-466e-ae50-7c654419540e" xsi:nil="true"/>
    <shara xmlns="6fc5417d-5e00-4af6-bf03-feb4abf2f54f">
      <UserInfo>
        <DisplayName/>
        <AccountId xsi:nil="true"/>
        <AccountType/>
      </UserInfo>
    </shara>
    <Picture xmlns="6fc5417d-5e00-4af6-bf03-feb4abf2f54f" xsi:nil="true"/>
  </documentManagement>
</p:properties>
</file>

<file path=customXml/itemProps1.xml><?xml version="1.0" encoding="utf-8"?>
<ds:datastoreItem xmlns:ds="http://schemas.openxmlformats.org/officeDocument/2006/customXml" ds:itemID="{31D7EA21-54A8-49E9-B713-EE812B10B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C1DF0-2B65-404F-A90A-0FCD8BA50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5417d-5e00-4af6-bf03-feb4abf2f54f"/>
    <ds:schemaRef ds:uri="e0a4c8bf-3d97-40f7-9b2a-baab9c82ee55"/>
    <ds:schemaRef ds:uri="d8587910-8187-466e-ae50-7c6544195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6D4B8-E394-479F-AFA5-A55B903C2DC3}">
  <ds:schemaRefs>
    <ds:schemaRef ds:uri="99b25f86-c502-462b-a274-2a569e3ba1f1"/>
    <ds:schemaRef ds:uri="e0a4c8bf-3d97-40f7-9b2a-baab9c82ee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fc5417d-5e00-4af6-bf03-feb4abf2f54f"/>
    <ds:schemaRef ds:uri="d8587910-8187-466e-ae50-7c654419540e"/>
  </ds:schemaRefs>
</ds:datastoreItem>
</file>

<file path=docMetadata/LabelInfo.xml><?xml version="1.0" encoding="utf-8"?>
<clbl:labelList xmlns:clbl="http://schemas.microsoft.com/office/2020/mipLabelMetadata">
  <clbl:label id="{bcba6eff-d715-4116-b790-f04d3e4a0a52}" enabled="1" method="Standard" siteId="{9a64e7ca-363f-441c-9aa7-4f85977c09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Comment utiliser cette boîte à outils</vt:lpstr>
      <vt:lpstr>Gagnant.es au Canada</vt:lpstr>
      <vt:lpstr>Gagnant.es au Canada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revision>16</cp:revision>
  <dcterms:created xsi:type="dcterms:W3CDTF">2020-02-10T19:26:09Z</dcterms:created>
  <dcterms:modified xsi:type="dcterms:W3CDTF">2026-04-03T16:16:54Z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0x010100AD25196D58EFED4CB57856CFB2B0230A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